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handoutMasterIdLst>
    <p:handoutMasterId r:id="rId30"/>
  </p:handoutMasterIdLst>
  <p:sldIdLst>
    <p:sldId id="412" r:id="rId2"/>
    <p:sldId id="270" r:id="rId3"/>
    <p:sldId id="417" r:id="rId4"/>
    <p:sldId id="418" r:id="rId5"/>
    <p:sldId id="419" r:id="rId6"/>
    <p:sldId id="420" r:id="rId7"/>
    <p:sldId id="422" r:id="rId8"/>
    <p:sldId id="413" r:id="rId9"/>
    <p:sldId id="411" r:id="rId10"/>
    <p:sldId id="416" r:id="rId11"/>
    <p:sldId id="430" r:id="rId12"/>
    <p:sldId id="431" r:id="rId13"/>
    <p:sldId id="432" r:id="rId14"/>
    <p:sldId id="266" r:id="rId15"/>
    <p:sldId id="268" r:id="rId16"/>
    <p:sldId id="433" r:id="rId17"/>
    <p:sldId id="267" r:id="rId18"/>
    <p:sldId id="366" r:id="rId19"/>
    <p:sldId id="372" r:id="rId20"/>
    <p:sldId id="373" r:id="rId21"/>
    <p:sldId id="396" r:id="rId22"/>
    <p:sldId id="436" r:id="rId23"/>
    <p:sldId id="397" r:id="rId24"/>
    <p:sldId id="437" r:id="rId25"/>
    <p:sldId id="409" r:id="rId26"/>
    <p:sldId id="352" r:id="rId27"/>
    <p:sldId id="400"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529"/>
    <p:restoredTop sz="96041" autoAdjust="0"/>
  </p:normalViewPr>
  <p:slideViewPr>
    <p:cSldViewPr snapToGrid="0" snapToObjects="1">
      <p:cViewPr varScale="1">
        <p:scale>
          <a:sx n="105" d="100"/>
          <a:sy n="105" d="100"/>
        </p:scale>
        <p:origin x="696" y="200"/>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15" d="100"/>
          <a:sy n="115" d="100"/>
        </p:scale>
        <p:origin x="411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4454DC7-4FEF-6843-8F1D-913505500538}" type="datetimeFigureOut">
              <a:rPr lang="en-US" smtClean="0"/>
              <a:t>2/6/20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B7D43C4-B4D7-0C49-99FA-88C6D39213A3}" type="slidenum">
              <a:rPr lang="en-US" smtClean="0"/>
              <a:t>‹#›</a:t>
            </a:fld>
            <a:endParaRPr lang="en-US"/>
          </a:p>
        </p:txBody>
      </p:sp>
    </p:spTree>
    <p:extLst>
      <p:ext uri="{BB962C8B-B14F-4D97-AF65-F5344CB8AC3E}">
        <p14:creationId xmlns:p14="http://schemas.microsoft.com/office/powerpoint/2010/main" val="4220646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272F67-F53F-714B-8994-67680EFF6A81}" type="datetimeFigureOut">
              <a:rPr lang="en-US" smtClean="0"/>
              <a:t>2/6/20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EABE50-26B0-4448-8059-092B7A3CDB6B}" type="slidenum">
              <a:rPr lang="en-US" smtClean="0"/>
              <a:t>‹#›</a:t>
            </a:fld>
            <a:endParaRPr lang="en-US"/>
          </a:p>
        </p:txBody>
      </p:sp>
    </p:spTree>
    <p:extLst>
      <p:ext uri="{BB962C8B-B14F-4D97-AF65-F5344CB8AC3E}">
        <p14:creationId xmlns:p14="http://schemas.microsoft.com/office/powerpoint/2010/main" val="37810953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www.janineantoni.net/#/gnaw/" TargetMode="External"/><Relationship Id="rId3" Type="http://schemas.openxmlformats.org/officeDocument/2006/relationships/hyperlink" Target="https://www.perrotin.com/artists/Bharti_Kher/39/the-skin-speaks-a-language-not-its-own/14793" TargetMode="External"/><Relationship Id="rId7" Type="http://schemas.openxmlformats.org/officeDocument/2006/relationships/hyperlink" Target="http://www.artnet.com/artists/felix-gonzalez-torres/?type=installation"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www.harpersbazaar.com/culture/features/a14005/cindy-sherman-0316/" TargetMode="External"/><Relationship Id="rId5" Type="http://schemas.openxmlformats.org/officeDocument/2006/relationships/hyperlink" Target="http://endicottstudio.typepad.com/endicott_redux/2008/03/brian-jungen-ni.html" TargetMode="External"/><Relationship Id="rId4" Type="http://schemas.openxmlformats.org/officeDocument/2006/relationships/hyperlink" Target="http://publicdelivery.org/tag/ai-weiwei/" TargetMode="External"/><Relationship Id="rId9" Type="http://schemas.openxmlformats.org/officeDocument/2006/relationships/hyperlink" Target="http://www.chrisjordan.com/gallery/rtn/#building-block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Sources:</a:t>
            </a:r>
          </a:p>
          <a:p>
            <a:r>
              <a:rPr lang="en-US" sz="1200" u="sng" kern="1200" dirty="0">
                <a:solidFill>
                  <a:schemeClr val="tx1"/>
                </a:solidFill>
                <a:effectLst/>
                <a:latin typeface="+mn-lt"/>
                <a:ea typeface="+mn-ea"/>
                <a:cs typeface="+mn-cs"/>
                <a:hlinkClick r:id="rId3"/>
              </a:rPr>
              <a:t>https://www.perrotin.com/artists/Bharti_Kher/39/the-skin-speaks-a-language-not-its-own/14793</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http://publicdelivery.org/tag/ai-weiwei/</a:t>
            </a:r>
            <a:r>
              <a:rPr lang="en-US" sz="1200" u="sng"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5"/>
              </a:rPr>
              <a:t>http://endicottstudio.typepad.com/endicott_redux/2008/03/brian-jungen-ni.html</a:t>
            </a:r>
            <a:r>
              <a:rPr lang="en-US" sz="1200" u="sng"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6"/>
              </a:rPr>
              <a:t>https://www.harpersbazaar.com/culture/features/a14005/cindy-sherman-0316/</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7"/>
              </a:rPr>
              <a:t>http://www.artnet.com/artists/felix-gonzalez-torres/?type=installation</a:t>
            </a:r>
            <a:r>
              <a:rPr lang="en-US" sz="1200" kern="1200" dirty="0">
                <a:solidFill>
                  <a:schemeClr val="tx1"/>
                </a:solidFill>
                <a:effectLst/>
                <a:latin typeface="+mn-lt"/>
                <a:ea typeface="+mn-ea"/>
                <a:cs typeface="+mn-cs"/>
              </a:rPr>
              <a:t> </a:t>
            </a:r>
            <a:endParaRPr lang="en-US" dirty="0"/>
          </a:p>
          <a:p>
            <a:r>
              <a:rPr lang="en-US" sz="1200" u="sng" kern="1200" dirty="0">
                <a:solidFill>
                  <a:schemeClr val="tx1"/>
                </a:solidFill>
                <a:effectLst/>
                <a:latin typeface="+mn-lt"/>
                <a:ea typeface="+mn-ea"/>
                <a:cs typeface="+mn-cs"/>
                <a:hlinkClick r:id="rId8"/>
              </a:rPr>
              <a:t>http://www.janineantoni.net/#/gnaw/</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9"/>
              </a:rPr>
              <a:t>http://www.chrisjordan.com/gallery/rtn/#building-blocks</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0EABE50-26B0-4448-8059-092B7A3CDB6B}" type="slidenum">
              <a:rPr lang="en-US" smtClean="0"/>
              <a:t>1</a:t>
            </a:fld>
            <a:endParaRPr lang="en-US"/>
          </a:p>
        </p:txBody>
      </p:sp>
    </p:spTree>
    <p:extLst>
      <p:ext uri="{BB962C8B-B14F-4D97-AF65-F5344CB8AC3E}">
        <p14:creationId xmlns:p14="http://schemas.microsoft.com/office/powerpoint/2010/main" val="241367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ABE50-26B0-4448-8059-092B7A3CDB6B}" type="slidenum">
              <a:rPr lang="en-US" smtClean="0"/>
              <a:t>16</a:t>
            </a:fld>
            <a:endParaRPr lang="en-US"/>
          </a:p>
        </p:txBody>
      </p:sp>
    </p:spTree>
    <p:extLst>
      <p:ext uri="{BB962C8B-B14F-4D97-AF65-F5344CB8AC3E}">
        <p14:creationId xmlns:p14="http://schemas.microsoft.com/office/powerpoint/2010/main" val="2620996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ABE50-26B0-4448-8059-092B7A3CDB6B}" type="slidenum">
              <a:rPr lang="en-US" smtClean="0"/>
              <a:t>17</a:t>
            </a:fld>
            <a:endParaRPr lang="en-US"/>
          </a:p>
        </p:txBody>
      </p:sp>
    </p:spTree>
    <p:extLst>
      <p:ext uri="{BB962C8B-B14F-4D97-AF65-F5344CB8AC3E}">
        <p14:creationId xmlns:p14="http://schemas.microsoft.com/office/powerpoint/2010/main" val="224065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ABE50-26B0-4448-8059-092B7A3CDB6B}" type="slidenum">
              <a:rPr lang="en-US" smtClean="0"/>
              <a:t>18</a:t>
            </a:fld>
            <a:endParaRPr lang="en-US"/>
          </a:p>
        </p:txBody>
      </p:sp>
    </p:spTree>
    <p:extLst>
      <p:ext uri="{BB962C8B-B14F-4D97-AF65-F5344CB8AC3E}">
        <p14:creationId xmlns:p14="http://schemas.microsoft.com/office/powerpoint/2010/main" val="4090415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ABE50-26B0-4448-8059-092B7A3CDB6B}" type="slidenum">
              <a:rPr lang="en-US" smtClean="0"/>
              <a:t>19</a:t>
            </a:fld>
            <a:endParaRPr lang="en-US"/>
          </a:p>
        </p:txBody>
      </p:sp>
    </p:spTree>
    <p:extLst>
      <p:ext uri="{BB962C8B-B14F-4D97-AF65-F5344CB8AC3E}">
        <p14:creationId xmlns:p14="http://schemas.microsoft.com/office/powerpoint/2010/main" val="1789724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ABE50-26B0-4448-8059-092B7A3CDB6B}" type="slidenum">
              <a:rPr lang="en-US" smtClean="0"/>
              <a:t>20</a:t>
            </a:fld>
            <a:endParaRPr lang="en-US"/>
          </a:p>
        </p:txBody>
      </p:sp>
    </p:spTree>
    <p:extLst>
      <p:ext uri="{BB962C8B-B14F-4D97-AF65-F5344CB8AC3E}">
        <p14:creationId xmlns:p14="http://schemas.microsoft.com/office/powerpoint/2010/main" val="3421446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EABE50-26B0-4448-8059-092B7A3CDB6B}" type="slidenum">
              <a:rPr lang="en-US" smtClean="0"/>
              <a:t>21</a:t>
            </a:fld>
            <a:endParaRPr lang="en-US"/>
          </a:p>
        </p:txBody>
      </p:sp>
    </p:spTree>
    <p:extLst>
      <p:ext uri="{BB962C8B-B14F-4D97-AF65-F5344CB8AC3E}">
        <p14:creationId xmlns:p14="http://schemas.microsoft.com/office/powerpoint/2010/main" val="1118846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EABE50-26B0-4448-8059-092B7A3CDB6B}" type="slidenum">
              <a:rPr lang="en-US" smtClean="0"/>
              <a:t>22</a:t>
            </a:fld>
            <a:endParaRPr lang="en-US"/>
          </a:p>
        </p:txBody>
      </p:sp>
    </p:spTree>
    <p:extLst>
      <p:ext uri="{BB962C8B-B14F-4D97-AF65-F5344CB8AC3E}">
        <p14:creationId xmlns:p14="http://schemas.microsoft.com/office/powerpoint/2010/main" val="2162047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EABE50-26B0-4448-8059-092B7A3CDB6B}" type="slidenum">
              <a:rPr lang="en-US" smtClean="0"/>
              <a:t>23</a:t>
            </a:fld>
            <a:endParaRPr lang="en-US"/>
          </a:p>
        </p:txBody>
      </p:sp>
    </p:spTree>
    <p:extLst>
      <p:ext uri="{BB962C8B-B14F-4D97-AF65-F5344CB8AC3E}">
        <p14:creationId xmlns:p14="http://schemas.microsoft.com/office/powerpoint/2010/main" val="2357953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EABE50-26B0-4448-8059-092B7A3CDB6B}" type="slidenum">
              <a:rPr lang="en-US" smtClean="0"/>
              <a:t>24</a:t>
            </a:fld>
            <a:endParaRPr lang="en-US"/>
          </a:p>
        </p:txBody>
      </p:sp>
    </p:spTree>
    <p:extLst>
      <p:ext uri="{BB962C8B-B14F-4D97-AF65-F5344CB8AC3E}">
        <p14:creationId xmlns:p14="http://schemas.microsoft.com/office/powerpoint/2010/main" val="399875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EABE50-26B0-4448-8059-092B7A3CDB6B}" type="slidenum">
              <a:rPr lang="en-US" smtClean="0"/>
              <a:t>25</a:t>
            </a:fld>
            <a:endParaRPr lang="en-US"/>
          </a:p>
        </p:txBody>
      </p:sp>
    </p:spTree>
    <p:extLst>
      <p:ext uri="{BB962C8B-B14F-4D97-AF65-F5344CB8AC3E}">
        <p14:creationId xmlns:p14="http://schemas.microsoft.com/office/powerpoint/2010/main" val="36142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EABE50-26B0-4448-8059-092B7A3CDB6B}" type="slidenum">
              <a:rPr lang="en-US" smtClean="0"/>
              <a:t>8</a:t>
            </a:fld>
            <a:endParaRPr lang="en-US"/>
          </a:p>
        </p:txBody>
      </p:sp>
    </p:spTree>
    <p:extLst>
      <p:ext uri="{BB962C8B-B14F-4D97-AF65-F5344CB8AC3E}">
        <p14:creationId xmlns:p14="http://schemas.microsoft.com/office/powerpoint/2010/main" val="648267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EABE50-26B0-4448-8059-092B7A3CDB6B}" type="slidenum">
              <a:rPr lang="en-US" smtClean="0"/>
              <a:t>26</a:t>
            </a:fld>
            <a:endParaRPr lang="en-US"/>
          </a:p>
        </p:txBody>
      </p:sp>
    </p:spTree>
    <p:extLst>
      <p:ext uri="{BB962C8B-B14F-4D97-AF65-F5344CB8AC3E}">
        <p14:creationId xmlns:p14="http://schemas.microsoft.com/office/powerpoint/2010/main" val="3292604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ABE50-26B0-4448-8059-092B7A3CDB6B}" type="slidenum">
              <a:rPr lang="en-US" smtClean="0"/>
              <a:t>27</a:t>
            </a:fld>
            <a:endParaRPr lang="en-US"/>
          </a:p>
        </p:txBody>
      </p:sp>
    </p:spTree>
    <p:extLst>
      <p:ext uri="{BB962C8B-B14F-4D97-AF65-F5344CB8AC3E}">
        <p14:creationId xmlns:p14="http://schemas.microsoft.com/office/powerpoint/2010/main" val="2884326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EABE50-26B0-4448-8059-092B7A3CDB6B}" type="slidenum">
              <a:rPr lang="en-US" smtClean="0"/>
              <a:t>9</a:t>
            </a:fld>
            <a:endParaRPr lang="en-US"/>
          </a:p>
        </p:txBody>
      </p:sp>
    </p:spTree>
    <p:extLst>
      <p:ext uri="{BB962C8B-B14F-4D97-AF65-F5344CB8AC3E}">
        <p14:creationId xmlns:p14="http://schemas.microsoft.com/office/powerpoint/2010/main" val="277929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ABE50-26B0-4448-8059-092B7A3CDB6B}" type="slidenum">
              <a:rPr lang="en-US" smtClean="0"/>
              <a:t>10</a:t>
            </a:fld>
            <a:endParaRPr lang="en-US"/>
          </a:p>
        </p:txBody>
      </p:sp>
    </p:spTree>
    <p:extLst>
      <p:ext uri="{BB962C8B-B14F-4D97-AF65-F5344CB8AC3E}">
        <p14:creationId xmlns:p14="http://schemas.microsoft.com/office/powerpoint/2010/main" val="4177369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E28AABF-2CD3-0F47-B698-A388078E2954}" type="slidenum">
              <a:rPr lang="en-US" smtClean="0"/>
              <a:t>11</a:t>
            </a:fld>
            <a:endParaRPr lang="en-US"/>
          </a:p>
        </p:txBody>
      </p:sp>
    </p:spTree>
    <p:extLst>
      <p:ext uri="{BB962C8B-B14F-4D97-AF65-F5344CB8AC3E}">
        <p14:creationId xmlns:p14="http://schemas.microsoft.com/office/powerpoint/2010/main" val="2816460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www.wikihow.com</a:t>
            </a:r>
            <a:r>
              <a:rPr lang="en-US" dirty="0"/>
              <a:t>/Butterfly-Kiss</a:t>
            </a:r>
          </a:p>
          <a:p>
            <a:endParaRPr lang="en-US" dirty="0"/>
          </a:p>
          <a:p>
            <a:r>
              <a:rPr lang="en-US" dirty="0"/>
              <a:t>http://</a:t>
            </a:r>
            <a:r>
              <a:rPr lang="en-US" dirty="0" err="1"/>
              <a:t>www.urbandictionary.com</a:t>
            </a:r>
            <a:r>
              <a:rPr lang="en-US" dirty="0"/>
              <a:t>/</a:t>
            </a:r>
            <a:r>
              <a:rPr lang="en-US" dirty="0" err="1"/>
              <a:t>define.php?term</a:t>
            </a:r>
            <a:r>
              <a:rPr lang="en-US" dirty="0"/>
              <a:t>=butterfly%20kisses</a:t>
            </a:r>
          </a:p>
        </p:txBody>
      </p:sp>
      <p:sp>
        <p:nvSpPr>
          <p:cNvPr id="4" name="Slide Number Placeholder 3"/>
          <p:cNvSpPr>
            <a:spLocks noGrp="1"/>
          </p:cNvSpPr>
          <p:nvPr>
            <p:ph type="sldNum" sz="quarter" idx="10"/>
          </p:nvPr>
        </p:nvSpPr>
        <p:spPr/>
        <p:txBody>
          <a:bodyPr/>
          <a:lstStyle/>
          <a:p>
            <a:fld id="{50EABE50-26B0-4448-8059-092B7A3CDB6B}" type="slidenum">
              <a:rPr lang="en-US" smtClean="0"/>
              <a:t>12</a:t>
            </a:fld>
            <a:endParaRPr lang="en-US"/>
          </a:p>
        </p:txBody>
      </p:sp>
    </p:spTree>
    <p:extLst>
      <p:ext uri="{BB962C8B-B14F-4D97-AF65-F5344CB8AC3E}">
        <p14:creationId xmlns:p14="http://schemas.microsoft.com/office/powerpoint/2010/main" val="2824498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ABE50-26B0-4448-8059-092B7A3CDB6B}" type="slidenum">
              <a:rPr lang="en-US" smtClean="0"/>
              <a:t>13</a:t>
            </a:fld>
            <a:endParaRPr lang="en-US"/>
          </a:p>
        </p:txBody>
      </p:sp>
    </p:spTree>
    <p:extLst>
      <p:ext uri="{BB962C8B-B14F-4D97-AF65-F5344CB8AC3E}">
        <p14:creationId xmlns:p14="http://schemas.microsoft.com/office/powerpoint/2010/main" val="346580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ABE50-26B0-4448-8059-092B7A3CDB6B}" type="slidenum">
              <a:rPr lang="en-US" smtClean="0"/>
              <a:t>14</a:t>
            </a:fld>
            <a:endParaRPr lang="en-US"/>
          </a:p>
        </p:txBody>
      </p:sp>
    </p:spTree>
    <p:extLst>
      <p:ext uri="{BB962C8B-B14F-4D97-AF65-F5344CB8AC3E}">
        <p14:creationId xmlns:p14="http://schemas.microsoft.com/office/powerpoint/2010/main" val="2236825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ABE50-26B0-4448-8059-092B7A3CDB6B}" type="slidenum">
              <a:rPr lang="en-US" smtClean="0"/>
              <a:t>15</a:t>
            </a:fld>
            <a:endParaRPr lang="en-US"/>
          </a:p>
        </p:txBody>
      </p:sp>
    </p:spTree>
    <p:extLst>
      <p:ext uri="{BB962C8B-B14F-4D97-AF65-F5344CB8AC3E}">
        <p14:creationId xmlns:p14="http://schemas.microsoft.com/office/powerpoint/2010/main" val="2568870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0786526B-78D0-D742-8741-0BBEB0AB915E}"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C9015A-86AE-5044-888F-B07716AC8821}"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0786526B-78D0-D742-8741-0BBEB0AB915E}"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C9015A-86AE-5044-888F-B07716AC8821}"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0786526B-78D0-D742-8741-0BBEB0AB915E}"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C9015A-86AE-5044-888F-B07716AC8821}"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0786526B-78D0-D742-8741-0BBEB0AB915E}"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C9015A-86AE-5044-888F-B07716AC8821}"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0786526B-78D0-D742-8741-0BBEB0AB915E}"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C9015A-86AE-5044-888F-B07716AC8821}"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0786526B-78D0-D742-8741-0BBEB0AB915E}"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C9015A-86AE-5044-888F-B07716AC8821}"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0786526B-78D0-D742-8741-0BBEB0AB915E}" type="datetimeFigureOut">
              <a:rPr lang="en-US" smtClean="0"/>
              <a:t>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C9015A-86AE-5044-888F-B07716AC8821}"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0786526B-78D0-D742-8741-0BBEB0AB915E}" type="datetimeFigureOut">
              <a:rPr lang="en-US" smtClean="0"/>
              <a:t>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C9015A-86AE-5044-888F-B07716AC8821}"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86526B-78D0-D742-8741-0BBEB0AB915E}" type="datetimeFigureOut">
              <a:rPr lang="en-US" smtClean="0"/>
              <a:t>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C9015A-86AE-5044-888F-B07716AC8821}"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0786526B-78D0-D742-8741-0BBEB0AB915E}"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C9015A-86AE-5044-888F-B07716AC8821}"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0786526B-78D0-D742-8741-0BBEB0AB915E}"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C9015A-86AE-5044-888F-B07716AC8821}"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86526B-78D0-D742-8741-0BBEB0AB915E}" type="datetimeFigureOut">
              <a:rPr lang="en-US" smtClean="0"/>
              <a:t>2/6/20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C9015A-86AE-5044-888F-B07716AC8821}"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simonrademan.co.za/homepage-buy.htm"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19.jp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www.taylorfrancis.com/books/e/9781315587691" TargetMode="External"/><Relationship Id="rId5" Type="http://schemas.openxmlformats.org/officeDocument/2006/relationships/image" Target="../media/image30.png"/><Relationship Id="rId4" Type="http://schemas.openxmlformats.org/officeDocument/2006/relationships/hyperlink" Target="https://onlinelibrary.wiley.com/doi/abs/10.1037/h0087691"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wall, indoor, floor&#10;&#10;Description automatically generated">
            <a:extLst>
              <a:ext uri="{FF2B5EF4-FFF2-40B4-BE49-F238E27FC236}">
                <a16:creationId xmlns:a16="http://schemas.microsoft.com/office/drawing/2014/main" id="{02B0AAEE-A49D-0C4C-97E0-A60EAAF0CF67}"/>
              </a:ext>
            </a:extLst>
          </p:cNvPr>
          <p:cNvPicPr/>
          <p:nvPr/>
        </p:nvPicPr>
        <p:blipFill rotWithShape="1">
          <a:blip r:embed="rId3"/>
          <a:srcRect t="40131" b="9408"/>
          <a:stretch/>
        </p:blipFill>
        <p:spPr bwMode="auto">
          <a:xfrm>
            <a:off x="3426286" y="4672992"/>
            <a:ext cx="2560909" cy="1835273"/>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457200" y="-131059"/>
            <a:ext cx="8229600" cy="1479734"/>
          </a:xfrm>
        </p:spPr>
        <p:txBody>
          <a:bodyPr>
            <a:normAutofit/>
          </a:bodyPr>
          <a:lstStyle/>
          <a:p>
            <a:r>
              <a:rPr lang="en-US" dirty="0"/>
              <a:t>Crafting the Research Paper</a:t>
            </a:r>
            <a:br>
              <a:rPr lang="en-US" dirty="0"/>
            </a:br>
            <a:r>
              <a:rPr lang="en-US" sz="3600" dirty="0"/>
              <a:t>IAT103W Week 5</a:t>
            </a:r>
          </a:p>
        </p:txBody>
      </p:sp>
      <p:pic>
        <p:nvPicPr>
          <p:cNvPr id="8" name="Picture 7" descr="Macintosh HD:Users:cgibsonb:Desktop:Screen Shot 2014-09-20 at 4.32.38 PM.png">
            <a:extLst>
              <a:ext uri="{FF2B5EF4-FFF2-40B4-BE49-F238E27FC236}">
                <a16:creationId xmlns:a16="http://schemas.microsoft.com/office/drawing/2014/main" id="{9F61EBBB-00DD-B741-A86D-53CB8499F1A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0900" y="3079934"/>
            <a:ext cx="2872619" cy="1942658"/>
          </a:xfrm>
          <a:prstGeom prst="rect">
            <a:avLst/>
          </a:prstGeom>
          <a:noFill/>
          <a:ln>
            <a:noFill/>
          </a:ln>
        </p:spPr>
      </p:pic>
      <p:pic>
        <p:nvPicPr>
          <p:cNvPr id="18" name="Picture 17" descr="A picture containing indoor, wall, floor&#10;&#10;Description automatically generated">
            <a:extLst>
              <a:ext uri="{FF2B5EF4-FFF2-40B4-BE49-F238E27FC236}">
                <a16:creationId xmlns:a16="http://schemas.microsoft.com/office/drawing/2014/main" id="{A63E68CE-F39E-B64A-AB62-00B3049DC9AC}"/>
              </a:ext>
            </a:extLst>
          </p:cNvPr>
          <p:cNvPicPr/>
          <p:nvPr/>
        </p:nvPicPr>
        <p:blipFill>
          <a:blip r:embed="rId5"/>
          <a:stretch>
            <a:fillRect/>
          </a:stretch>
        </p:blipFill>
        <p:spPr>
          <a:xfrm>
            <a:off x="124974" y="1071458"/>
            <a:ext cx="2763496" cy="1844526"/>
          </a:xfrm>
          <a:prstGeom prst="rect">
            <a:avLst/>
          </a:prstGeom>
        </p:spPr>
      </p:pic>
      <p:pic>
        <p:nvPicPr>
          <p:cNvPr id="19" name="Picture 18" descr="A person standing in front of a building&#10;&#10;Description automatically generated">
            <a:extLst>
              <a:ext uri="{FF2B5EF4-FFF2-40B4-BE49-F238E27FC236}">
                <a16:creationId xmlns:a16="http://schemas.microsoft.com/office/drawing/2014/main" id="{9DE72BB5-BA89-2E4C-8754-020D7F38C368}"/>
              </a:ext>
            </a:extLst>
          </p:cNvPr>
          <p:cNvPicPr/>
          <p:nvPr/>
        </p:nvPicPr>
        <p:blipFill>
          <a:blip r:embed="rId6"/>
          <a:stretch>
            <a:fillRect/>
          </a:stretch>
        </p:blipFill>
        <p:spPr>
          <a:xfrm>
            <a:off x="3054583" y="1306349"/>
            <a:ext cx="3219269" cy="3219269"/>
          </a:xfrm>
          <a:prstGeom prst="rect">
            <a:avLst/>
          </a:prstGeom>
        </p:spPr>
      </p:pic>
      <p:pic>
        <p:nvPicPr>
          <p:cNvPr id="21" name="Picture 20">
            <a:extLst>
              <a:ext uri="{FF2B5EF4-FFF2-40B4-BE49-F238E27FC236}">
                <a16:creationId xmlns:a16="http://schemas.microsoft.com/office/drawing/2014/main" id="{90218F4E-145E-D14E-AE56-25BD5410D1E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439963" y="3581326"/>
            <a:ext cx="2425393" cy="2183333"/>
          </a:xfrm>
          <a:prstGeom prst="rect">
            <a:avLst/>
          </a:prstGeom>
          <a:noFill/>
          <a:ln>
            <a:noFill/>
          </a:ln>
        </p:spPr>
      </p:pic>
      <p:pic>
        <p:nvPicPr>
          <p:cNvPr id="17" name="Picture 16" descr="A picture containing wall, indoor, floor, table&#10;&#10;Description automatically generated">
            <a:extLst>
              <a:ext uri="{FF2B5EF4-FFF2-40B4-BE49-F238E27FC236}">
                <a16:creationId xmlns:a16="http://schemas.microsoft.com/office/drawing/2014/main" id="{092105DB-664B-154F-B9D6-5D5BF3C911ED}"/>
              </a:ext>
            </a:extLst>
          </p:cNvPr>
          <p:cNvPicPr/>
          <p:nvPr/>
        </p:nvPicPr>
        <p:blipFill>
          <a:blip r:embed="rId8"/>
          <a:stretch>
            <a:fillRect/>
          </a:stretch>
        </p:blipFill>
        <p:spPr>
          <a:xfrm>
            <a:off x="6395420" y="1348675"/>
            <a:ext cx="2514481" cy="1928000"/>
          </a:xfrm>
          <a:prstGeom prst="rect">
            <a:avLst/>
          </a:prstGeom>
        </p:spPr>
      </p:pic>
      <p:pic>
        <p:nvPicPr>
          <p:cNvPr id="9" name="Picture 8" descr="Screen%20Shot%202016-09-23%20at%207.57.11%20PM.png">
            <a:extLst>
              <a:ext uri="{FF2B5EF4-FFF2-40B4-BE49-F238E27FC236}">
                <a16:creationId xmlns:a16="http://schemas.microsoft.com/office/drawing/2014/main" id="{28CA3F7B-FB48-A742-A207-2B60B5214ACE}"/>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100900" y="5111435"/>
            <a:ext cx="2872619" cy="1639901"/>
          </a:xfrm>
          <a:prstGeom prst="rect">
            <a:avLst/>
          </a:prstGeom>
          <a:noFill/>
          <a:ln>
            <a:noFill/>
          </a:ln>
        </p:spPr>
      </p:pic>
    </p:spTree>
    <p:extLst>
      <p:ext uri="{BB962C8B-B14F-4D97-AF65-F5344CB8AC3E}">
        <p14:creationId xmlns:p14="http://schemas.microsoft.com/office/powerpoint/2010/main" val="3092748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ropeller&#10;&#10;Description automatically generated">
            <a:extLst>
              <a:ext uri="{FF2B5EF4-FFF2-40B4-BE49-F238E27FC236}">
                <a16:creationId xmlns:a16="http://schemas.microsoft.com/office/drawing/2014/main" id="{9F50EE0A-DCD9-FB48-A220-DACD6CC25A21}"/>
              </a:ext>
            </a:extLst>
          </p:cNvPr>
          <p:cNvPicPr>
            <a:picLocks noChangeAspect="1"/>
          </p:cNvPicPr>
          <p:nvPr/>
        </p:nvPicPr>
        <p:blipFill>
          <a:blip r:embed="rId3"/>
          <a:stretch>
            <a:fillRect/>
          </a:stretch>
        </p:blipFill>
        <p:spPr>
          <a:xfrm>
            <a:off x="834705" y="2488053"/>
            <a:ext cx="2937626" cy="2937626"/>
          </a:xfrm>
          <a:prstGeom prst="rect">
            <a:avLst/>
          </a:prstGeom>
        </p:spPr>
      </p:pic>
      <p:sp>
        <p:nvSpPr>
          <p:cNvPr id="8" name="TextBox 7">
            <a:extLst>
              <a:ext uri="{FF2B5EF4-FFF2-40B4-BE49-F238E27FC236}">
                <a16:creationId xmlns:a16="http://schemas.microsoft.com/office/drawing/2014/main" id="{DACB3376-0764-A445-A852-AC603263BB4A}"/>
              </a:ext>
            </a:extLst>
          </p:cNvPr>
          <p:cNvSpPr txBox="1"/>
          <p:nvPr/>
        </p:nvSpPr>
        <p:spPr>
          <a:xfrm>
            <a:off x="35239" y="5903893"/>
            <a:ext cx="4759069" cy="954107"/>
          </a:xfrm>
          <a:prstGeom prst="rect">
            <a:avLst/>
          </a:prstGeom>
          <a:noFill/>
        </p:spPr>
        <p:txBody>
          <a:bodyPr wrap="square" rtlCol="0">
            <a:spAutoFit/>
          </a:bodyPr>
          <a:lstStyle/>
          <a:p>
            <a:r>
              <a:rPr lang="en-US" sz="800" dirty="0"/>
              <a:t>Image Sources:</a:t>
            </a:r>
          </a:p>
          <a:p>
            <a:endParaRPr lang="en-US" sz="800" dirty="0"/>
          </a:p>
          <a:p>
            <a:r>
              <a:rPr lang="en-US" sz="800" dirty="0"/>
              <a:t>https://content.nike.com/content/dam/one-nike/globalAssets/social_media_images/nike_swoosh_logo_black.png</a:t>
            </a:r>
          </a:p>
          <a:p>
            <a:endParaRPr lang="en-US" sz="800" dirty="0"/>
          </a:p>
          <a:p>
            <a:r>
              <a:rPr lang="en-US" sz="800" dirty="0"/>
              <a:t>https://</a:t>
            </a:r>
            <a:r>
              <a:rPr lang="en-US" sz="800" dirty="0" err="1"/>
              <a:t>www.newyorker.com</a:t>
            </a:r>
            <a:r>
              <a:rPr lang="en-US" sz="800" dirty="0"/>
              <a:t>/news/daily-comment/behind-</a:t>
            </a:r>
            <a:r>
              <a:rPr lang="en-US" sz="800" dirty="0" err="1"/>
              <a:t>nikes</a:t>
            </a:r>
            <a:r>
              <a:rPr lang="en-US" sz="800" dirty="0"/>
              <a:t>-decision-to-stand-by-</a:t>
            </a:r>
            <a:r>
              <a:rPr lang="en-US" sz="800" dirty="0" err="1"/>
              <a:t>colin</a:t>
            </a:r>
            <a:r>
              <a:rPr lang="en-US" sz="800" dirty="0"/>
              <a:t>-</a:t>
            </a:r>
            <a:r>
              <a:rPr lang="en-US" sz="800" dirty="0" err="1"/>
              <a:t>kaepernick</a:t>
            </a:r>
            <a:endParaRPr lang="en-US" sz="800" dirty="0"/>
          </a:p>
          <a:p>
            <a:endParaRPr lang="en-US" sz="800" dirty="0"/>
          </a:p>
        </p:txBody>
      </p:sp>
      <p:sp>
        <p:nvSpPr>
          <p:cNvPr id="9" name="Rectangle 8">
            <a:extLst>
              <a:ext uri="{FF2B5EF4-FFF2-40B4-BE49-F238E27FC236}">
                <a16:creationId xmlns:a16="http://schemas.microsoft.com/office/drawing/2014/main" id="{AEB5CBA8-1021-8A42-8B69-91FB4D4BDC29}"/>
              </a:ext>
            </a:extLst>
          </p:cNvPr>
          <p:cNvSpPr/>
          <p:nvPr/>
        </p:nvSpPr>
        <p:spPr>
          <a:xfrm>
            <a:off x="292972" y="388377"/>
            <a:ext cx="5070598" cy="1200329"/>
          </a:xfrm>
          <a:prstGeom prst="rect">
            <a:avLst/>
          </a:prstGeom>
        </p:spPr>
        <p:txBody>
          <a:bodyPr wrap="square">
            <a:spAutoFit/>
          </a:bodyPr>
          <a:lstStyle/>
          <a:p>
            <a:r>
              <a:rPr lang="en-US" sz="2400" dirty="0"/>
              <a:t>Barthes defined a myth as</a:t>
            </a:r>
          </a:p>
          <a:p>
            <a:r>
              <a:rPr lang="en-US" sz="2400" dirty="0"/>
              <a:t> “A Sum of Signs” </a:t>
            </a:r>
          </a:p>
          <a:p>
            <a:r>
              <a:rPr lang="en-US" sz="2400" dirty="0"/>
              <a:t>(Howells, 2003,p.101)</a:t>
            </a:r>
          </a:p>
        </p:txBody>
      </p:sp>
      <p:pic>
        <p:nvPicPr>
          <p:cNvPr id="6" name="Picture 5" descr="A close up of a person making a face for the camera&#10;&#10;Description automatically generated">
            <a:extLst>
              <a:ext uri="{FF2B5EF4-FFF2-40B4-BE49-F238E27FC236}">
                <a16:creationId xmlns:a16="http://schemas.microsoft.com/office/drawing/2014/main" id="{3CBB533D-30F9-C146-819A-C0CE45BFC7AB}"/>
              </a:ext>
            </a:extLst>
          </p:cNvPr>
          <p:cNvPicPr>
            <a:picLocks noChangeAspect="1"/>
          </p:cNvPicPr>
          <p:nvPr/>
        </p:nvPicPr>
        <p:blipFill>
          <a:blip r:embed="rId4"/>
          <a:stretch>
            <a:fillRect/>
          </a:stretch>
        </p:blipFill>
        <p:spPr>
          <a:xfrm>
            <a:off x="4864972" y="924984"/>
            <a:ext cx="3212983" cy="5711969"/>
          </a:xfrm>
          <a:prstGeom prst="rect">
            <a:avLst/>
          </a:prstGeom>
        </p:spPr>
      </p:pic>
    </p:spTree>
    <p:extLst>
      <p:ext uri="{BB962C8B-B14F-4D97-AF65-F5344CB8AC3E}">
        <p14:creationId xmlns:p14="http://schemas.microsoft.com/office/powerpoint/2010/main" val="36105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umblr_llr7z6w98r1qgl98no1_1280.jpg"/>
          <p:cNvPicPr>
            <a:picLocks noGrp="1" noChangeAspect="1"/>
          </p:cNvPicPr>
          <p:nvPr>
            <p:ph idx="4294967295"/>
          </p:nvPr>
        </p:nvPicPr>
        <p:blipFill>
          <a:blip r:embed="rId3">
            <a:extLst>
              <a:ext uri="{28A0092B-C50C-407E-A947-70E740481C1C}">
                <a14:useLocalDpi xmlns:a14="http://schemas.microsoft.com/office/drawing/2010/main" val="0"/>
              </a:ext>
            </a:extLst>
          </a:blip>
          <a:srcRect t="-7538" b="-7538"/>
          <a:stretch>
            <a:fillRect/>
          </a:stretch>
        </p:blipFill>
        <p:spPr>
          <a:xfrm>
            <a:off x="3619429" y="821391"/>
            <a:ext cx="4737819" cy="5424950"/>
          </a:xfrm>
        </p:spPr>
      </p:pic>
      <p:sp>
        <p:nvSpPr>
          <p:cNvPr id="5" name="TextBox 4"/>
          <p:cNvSpPr txBox="1"/>
          <p:nvPr/>
        </p:nvSpPr>
        <p:spPr>
          <a:xfrm>
            <a:off x="3619429" y="5895259"/>
            <a:ext cx="5245171" cy="646331"/>
          </a:xfrm>
          <a:prstGeom prst="rect">
            <a:avLst/>
          </a:prstGeom>
          <a:noFill/>
        </p:spPr>
        <p:txBody>
          <a:bodyPr wrap="square" rtlCol="0">
            <a:spAutoFit/>
          </a:bodyPr>
          <a:lstStyle/>
          <a:p>
            <a:r>
              <a:rPr lang="en-US" dirty="0"/>
              <a:t>Butterfly Kisses                         Janine Antoni, 1996-99</a:t>
            </a:r>
          </a:p>
          <a:p>
            <a:r>
              <a:rPr lang="en-US" dirty="0"/>
              <a:t>Cover Girl Thick Mascara</a:t>
            </a:r>
          </a:p>
        </p:txBody>
      </p:sp>
      <p:sp>
        <p:nvSpPr>
          <p:cNvPr id="6" name="TextBox 5"/>
          <p:cNvSpPr txBox="1"/>
          <p:nvPr/>
        </p:nvSpPr>
        <p:spPr>
          <a:xfrm>
            <a:off x="3777182" y="6513080"/>
            <a:ext cx="5366817" cy="246221"/>
          </a:xfrm>
          <a:prstGeom prst="rect">
            <a:avLst/>
          </a:prstGeom>
          <a:noFill/>
        </p:spPr>
        <p:txBody>
          <a:bodyPr wrap="square" rtlCol="0">
            <a:spAutoFit/>
          </a:bodyPr>
          <a:lstStyle/>
          <a:p>
            <a:r>
              <a:rPr lang="en-US" sz="1000" dirty="0"/>
              <a:t>http://</a:t>
            </a:r>
            <a:r>
              <a:rPr lang="en-US" sz="1000" dirty="0" err="1"/>
              <a:t>www.janineantoni.net</a:t>
            </a:r>
            <a:r>
              <a:rPr lang="en-US" sz="1000" dirty="0"/>
              <a:t>/#/butterfly-kisses/</a:t>
            </a:r>
          </a:p>
        </p:txBody>
      </p:sp>
      <p:pic>
        <p:nvPicPr>
          <p:cNvPr id="2" name="Picture 1" descr="Screen Shot 2016-02-01 at 12.59.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003" y="1298182"/>
            <a:ext cx="2837197" cy="4511875"/>
          </a:xfrm>
          <a:prstGeom prst="rect">
            <a:avLst/>
          </a:prstGeom>
        </p:spPr>
      </p:pic>
      <p:sp>
        <p:nvSpPr>
          <p:cNvPr id="3" name="TextBox 2"/>
          <p:cNvSpPr txBox="1"/>
          <p:nvPr/>
        </p:nvSpPr>
        <p:spPr>
          <a:xfrm>
            <a:off x="279400" y="6096000"/>
            <a:ext cx="2971800" cy="553998"/>
          </a:xfrm>
          <a:prstGeom prst="rect">
            <a:avLst/>
          </a:prstGeom>
          <a:noFill/>
        </p:spPr>
        <p:txBody>
          <a:bodyPr wrap="square" rtlCol="0">
            <a:spAutoFit/>
          </a:bodyPr>
          <a:lstStyle/>
          <a:p>
            <a:r>
              <a:rPr lang="en-US" sz="1000" dirty="0"/>
              <a:t>http://</a:t>
            </a:r>
            <a:r>
              <a:rPr lang="en-US" sz="1000" dirty="0" err="1"/>
              <a:t>www.makeupalley.com</a:t>
            </a:r>
            <a:r>
              <a:rPr lang="en-US" sz="1000" dirty="0"/>
              <a:t>/product/</a:t>
            </a:r>
            <a:r>
              <a:rPr lang="en-US" sz="1000" dirty="0" err="1"/>
              <a:t>showreview.asp</a:t>
            </a:r>
            <a:r>
              <a:rPr lang="en-US" sz="1000" dirty="0"/>
              <a:t>/</a:t>
            </a:r>
            <a:r>
              <a:rPr lang="en-US" sz="1000" dirty="0" err="1"/>
              <a:t>ItemId</a:t>
            </a:r>
            <a:r>
              <a:rPr lang="en-US" sz="1000" dirty="0"/>
              <a:t>=12483/Professional-Super-Thick-Lash-Mascara-/Cover-Girl/Mascara</a:t>
            </a:r>
          </a:p>
        </p:txBody>
      </p:sp>
      <p:sp>
        <p:nvSpPr>
          <p:cNvPr id="7" name="Title 1">
            <a:extLst>
              <a:ext uri="{FF2B5EF4-FFF2-40B4-BE49-F238E27FC236}">
                <a16:creationId xmlns:a16="http://schemas.microsoft.com/office/drawing/2014/main" id="{B32C3B42-95A3-A649-B9E3-7AA9FFC5D239}"/>
              </a:ext>
            </a:extLst>
          </p:cNvPr>
          <p:cNvSpPr txBox="1">
            <a:spLocks/>
          </p:cNvSpPr>
          <p:nvPr/>
        </p:nvSpPr>
        <p:spPr>
          <a:xfrm>
            <a:off x="393700" y="69981"/>
            <a:ext cx="8523962"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t>Research Paper:  </a:t>
            </a:r>
            <a:br>
              <a:rPr lang="en-US" sz="3600" dirty="0"/>
            </a:br>
            <a:r>
              <a:rPr lang="en-US" sz="2800" dirty="0"/>
              <a:t>Bringing together Norman, Barthes and Geertz</a:t>
            </a:r>
          </a:p>
        </p:txBody>
      </p:sp>
    </p:spTree>
    <p:extLst>
      <p:ext uri="{BB962C8B-B14F-4D97-AF65-F5344CB8AC3E}">
        <p14:creationId xmlns:p14="http://schemas.microsoft.com/office/powerpoint/2010/main" val="2026237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587"/>
            <a:ext cx="8229600" cy="1143000"/>
          </a:xfrm>
        </p:spPr>
        <p:txBody>
          <a:bodyPr/>
          <a:lstStyle/>
          <a:p>
            <a:r>
              <a:rPr lang="en-US" dirty="0"/>
              <a:t>What is a butterfly kiss?</a:t>
            </a:r>
          </a:p>
        </p:txBody>
      </p:sp>
      <p:sp>
        <p:nvSpPr>
          <p:cNvPr id="5" name="Text Placeholder 4"/>
          <p:cNvSpPr>
            <a:spLocks noGrp="1"/>
          </p:cNvSpPr>
          <p:nvPr>
            <p:ph type="body" idx="1"/>
          </p:nvPr>
        </p:nvSpPr>
        <p:spPr>
          <a:xfrm>
            <a:off x="457200" y="1174300"/>
            <a:ext cx="4040188" cy="639762"/>
          </a:xfrm>
        </p:spPr>
        <p:txBody>
          <a:bodyPr/>
          <a:lstStyle/>
          <a:p>
            <a:r>
              <a:rPr lang="en-US" dirty="0"/>
              <a:t>Geertz: Thin Description</a:t>
            </a:r>
          </a:p>
        </p:txBody>
      </p:sp>
      <p:pic>
        <p:nvPicPr>
          <p:cNvPr id="9" name="Content Placeholder 8" descr="Screen Shot 2014-09-29 at 10.21.18 PM.png"/>
          <p:cNvPicPr>
            <a:picLocks noGrp="1" noChangeAspect="1"/>
          </p:cNvPicPr>
          <p:nvPr>
            <p:ph sz="half" idx="2"/>
          </p:nvPr>
        </p:nvPicPr>
        <p:blipFill>
          <a:blip r:embed="rId3">
            <a:extLst>
              <a:ext uri="{28A0092B-C50C-407E-A947-70E740481C1C}">
                <a14:useLocalDpi xmlns:a14="http://schemas.microsoft.com/office/drawing/2010/main" val="0"/>
              </a:ext>
            </a:extLst>
          </a:blip>
          <a:srcRect t="-85728" b="-85728"/>
          <a:stretch>
            <a:fillRect/>
          </a:stretch>
        </p:blipFill>
        <p:spPr>
          <a:xfrm>
            <a:off x="360232" y="670822"/>
            <a:ext cx="4040188" cy="3951288"/>
          </a:xfrm>
        </p:spPr>
      </p:pic>
      <p:sp>
        <p:nvSpPr>
          <p:cNvPr id="7" name="Text Placeholder 6"/>
          <p:cNvSpPr>
            <a:spLocks noGrp="1"/>
          </p:cNvSpPr>
          <p:nvPr>
            <p:ph type="body" sz="quarter" idx="3"/>
          </p:nvPr>
        </p:nvSpPr>
        <p:spPr>
          <a:xfrm>
            <a:off x="4645025" y="1180076"/>
            <a:ext cx="4041775" cy="639762"/>
          </a:xfrm>
        </p:spPr>
        <p:txBody>
          <a:bodyPr/>
          <a:lstStyle/>
          <a:p>
            <a:r>
              <a:rPr lang="en-US" dirty="0"/>
              <a:t>Geertz: Thick Description</a:t>
            </a:r>
          </a:p>
        </p:txBody>
      </p:sp>
      <p:sp>
        <p:nvSpPr>
          <p:cNvPr id="8" name="Content Placeholder 7"/>
          <p:cNvSpPr>
            <a:spLocks noGrp="1"/>
          </p:cNvSpPr>
          <p:nvPr>
            <p:ph sz="quarter" idx="4"/>
          </p:nvPr>
        </p:nvSpPr>
        <p:spPr>
          <a:xfrm>
            <a:off x="4814924" y="1814062"/>
            <a:ext cx="3727450" cy="3951288"/>
          </a:xfrm>
        </p:spPr>
        <p:txBody>
          <a:bodyPr>
            <a:normAutofit/>
          </a:bodyPr>
          <a:lstStyle/>
          <a:p>
            <a:r>
              <a:rPr lang="en-US" sz="1600" dirty="0"/>
              <a:t>A childhood game</a:t>
            </a:r>
          </a:p>
          <a:p>
            <a:r>
              <a:rPr lang="en-US" sz="1600" dirty="0"/>
              <a:t>A gesture of intimacy</a:t>
            </a:r>
          </a:p>
          <a:p>
            <a:r>
              <a:rPr lang="en-US" sz="1600" dirty="0"/>
              <a:t>An act of seduction</a:t>
            </a:r>
          </a:p>
        </p:txBody>
      </p:sp>
      <p:sp>
        <p:nvSpPr>
          <p:cNvPr id="11" name="TextBox 10"/>
          <p:cNvSpPr txBox="1"/>
          <p:nvPr/>
        </p:nvSpPr>
        <p:spPr>
          <a:xfrm>
            <a:off x="406400" y="6337300"/>
            <a:ext cx="3893802" cy="246221"/>
          </a:xfrm>
          <a:prstGeom prst="rect">
            <a:avLst/>
          </a:prstGeom>
          <a:noFill/>
        </p:spPr>
        <p:txBody>
          <a:bodyPr wrap="none" rtlCol="0">
            <a:spAutoFit/>
          </a:bodyPr>
          <a:lstStyle/>
          <a:p>
            <a:r>
              <a:rPr lang="en-US" sz="1000" dirty="0"/>
              <a:t>http://</a:t>
            </a:r>
            <a:r>
              <a:rPr lang="en-US" sz="1000" dirty="0" err="1"/>
              <a:t>www.urbandictionary.com</a:t>
            </a:r>
            <a:r>
              <a:rPr lang="en-US" sz="1000" dirty="0"/>
              <a:t>/</a:t>
            </a:r>
            <a:r>
              <a:rPr lang="en-US" sz="1000" dirty="0" err="1"/>
              <a:t>define.php?term</a:t>
            </a:r>
            <a:r>
              <a:rPr lang="en-US" sz="1000" dirty="0"/>
              <a:t>=butterfly%20kisses</a:t>
            </a:r>
          </a:p>
        </p:txBody>
      </p:sp>
      <p:sp>
        <p:nvSpPr>
          <p:cNvPr id="3" name="TextBox 2"/>
          <p:cNvSpPr txBox="1"/>
          <p:nvPr/>
        </p:nvSpPr>
        <p:spPr>
          <a:xfrm>
            <a:off x="334757" y="3711058"/>
            <a:ext cx="4454692" cy="2308324"/>
          </a:xfrm>
          <a:prstGeom prst="rect">
            <a:avLst/>
          </a:prstGeom>
          <a:noFill/>
        </p:spPr>
        <p:txBody>
          <a:bodyPr wrap="square" rtlCol="0">
            <a:spAutoFit/>
          </a:bodyPr>
          <a:lstStyle/>
          <a:p>
            <a:r>
              <a:rPr lang="en-US" sz="2400" b="1" dirty="0"/>
              <a:t>Barthes:  </a:t>
            </a:r>
          </a:p>
          <a:p>
            <a:r>
              <a:rPr lang="en-US" sz="2400" dirty="0"/>
              <a:t>Denotation: dictionary meaning</a:t>
            </a:r>
          </a:p>
          <a:p>
            <a:endParaRPr lang="en-US" sz="2400" dirty="0"/>
          </a:p>
          <a:p>
            <a:r>
              <a:rPr lang="en-US" sz="2400" dirty="0"/>
              <a:t>Connotation: cultural meaning</a:t>
            </a:r>
          </a:p>
          <a:p>
            <a:endParaRPr lang="en-US" sz="2400" dirty="0"/>
          </a:p>
          <a:p>
            <a:r>
              <a:rPr lang="en-US" sz="2400" dirty="0"/>
              <a:t>	      </a:t>
            </a:r>
          </a:p>
        </p:txBody>
      </p:sp>
      <p:cxnSp>
        <p:nvCxnSpPr>
          <p:cNvPr id="6" name="Straight Arrow Connector 5"/>
          <p:cNvCxnSpPr/>
          <p:nvPr/>
        </p:nvCxnSpPr>
        <p:spPr>
          <a:xfrm flipH="1" flipV="1">
            <a:off x="3074348" y="3452513"/>
            <a:ext cx="12611" cy="76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53301" y="5304454"/>
            <a:ext cx="2384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Content Placeholder 3" descr="tumblr_llr7z6w98r1qgl98no1_1280.jpg">
            <a:extLst>
              <a:ext uri="{FF2B5EF4-FFF2-40B4-BE49-F238E27FC236}">
                <a16:creationId xmlns:a16="http://schemas.microsoft.com/office/drawing/2014/main" id="{DA8411AB-0375-2340-A044-E5C36BDEEC81}"/>
              </a:ext>
            </a:extLst>
          </p:cNvPr>
          <p:cNvPicPr>
            <a:picLocks noChangeAspect="1"/>
          </p:cNvPicPr>
          <p:nvPr/>
        </p:nvPicPr>
        <p:blipFill>
          <a:blip r:embed="rId4">
            <a:extLst>
              <a:ext uri="{28A0092B-C50C-407E-A947-70E740481C1C}">
                <a14:useLocalDpi xmlns:a14="http://schemas.microsoft.com/office/drawing/2010/main" val="0"/>
              </a:ext>
            </a:extLst>
          </a:blip>
          <a:srcRect t="-7538" b="-7538"/>
          <a:stretch>
            <a:fillRect/>
          </a:stretch>
        </p:blipFill>
        <p:spPr>
          <a:xfrm>
            <a:off x="4901133" y="2567568"/>
            <a:ext cx="3529557" cy="4041452"/>
          </a:xfrm>
          <a:prstGeom prst="rect">
            <a:avLst/>
          </a:prstGeom>
        </p:spPr>
      </p:pic>
      <p:sp>
        <p:nvSpPr>
          <p:cNvPr id="14" name="TextBox 13">
            <a:extLst>
              <a:ext uri="{FF2B5EF4-FFF2-40B4-BE49-F238E27FC236}">
                <a16:creationId xmlns:a16="http://schemas.microsoft.com/office/drawing/2014/main" id="{A6CFB0B9-2EA0-B044-B534-B5CF2D43DA99}"/>
              </a:ext>
            </a:extLst>
          </p:cNvPr>
          <p:cNvSpPr txBox="1"/>
          <p:nvPr/>
        </p:nvSpPr>
        <p:spPr>
          <a:xfrm>
            <a:off x="4959350" y="6513080"/>
            <a:ext cx="3529557" cy="246221"/>
          </a:xfrm>
          <a:prstGeom prst="rect">
            <a:avLst/>
          </a:prstGeom>
          <a:noFill/>
        </p:spPr>
        <p:txBody>
          <a:bodyPr wrap="square" rtlCol="0">
            <a:spAutoFit/>
          </a:bodyPr>
          <a:lstStyle/>
          <a:p>
            <a:r>
              <a:rPr lang="en-US" sz="1000" dirty="0"/>
              <a:t>http://</a:t>
            </a:r>
            <a:r>
              <a:rPr lang="en-US" sz="1000" dirty="0" err="1"/>
              <a:t>www.janineantoni.net</a:t>
            </a:r>
            <a:r>
              <a:rPr lang="en-US" sz="1000" dirty="0"/>
              <a:t>/#/butterfly-kisses/</a:t>
            </a:r>
          </a:p>
        </p:txBody>
      </p:sp>
    </p:spTree>
    <p:extLst>
      <p:ext uri="{BB962C8B-B14F-4D97-AF65-F5344CB8AC3E}">
        <p14:creationId xmlns:p14="http://schemas.microsoft.com/office/powerpoint/2010/main" val="3908391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261998"/>
            <a:ext cx="8445499" cy="609600"/>
          </a:xfrm>
        </p:spPr>
        <p:txBody>
          <a:bodyPr>
            <a:normAutofit fontScale="90000"/>
          </a:bodyPr>
          <a:lstStyle/>
          <a:p>
            <a:pPr algn="l"/>
            <a:r>
              <a:rPr lang="en-US" sz="3600" dirty="0"/>
              <a:t>Hermeneutic Tools</a:t>
            </a:r>
          </a:p>
        </p:txBody>
      </p:sp>
      <p:sp>
        <p:nvSpPr>
          <p:cNvPr id="5" name="Content Placeholder 4"/>
          <p:cNvSpPr>
            <a:spLocks noGrp="1"/>
          </p:cNvSpPr>
          <p:nvPr>
            <p:ph sz="half" idx="2"/>
          </p:nvPr>
        </p:nvSpPr>
        <p:spPr>
          <a:xfrm>
            <a:off x="5185456" y="132915"/>
            <a:ext cx="3501343" cy="6267885"/>
          </a:xfrm>
        </p:spPr>
        <p:txBody>
          <a:bodyPr>
            <a:normAutofit/>
          </a:bodyPr>
          <a:lstStyle/>
          <a:p>
            <a:pPr marL="0" indent="0">
              <a:buNone/>
            </a:pPr>
            <a:r>
              <a:rPr lang="en-US" sz="2000" dirty="0"/>
              <a:t>Sign = Signifier + Signified</a:t>
            </a:r>
          </a:p>
          <a:p>
            <a:pPr marL="0" indent="0">
              <a:buNone/>
            </a:pPr>
            <a:endParaRPr lang="en-US" sz="2000" dirty="0"/>
          </a:p>
          <a:p>
            <a:pPr marL="0" indent="0">
              <a:buNone/>
            </a:pPr>
            <a:r>
              <a:rPr lang="en-US" sz="2000" dirty="0"/>
              <a:t>What can Cover Girl—a brand—tell us about the society it functions in?</a:t>
            </a:r>
          </a:p>
          <a:p>
            <a:pPr marL="0" indent="0">
              <a:buNone/>
            </a:pPr>
            <a:endParaRPr lang="en-US" sz="2000" dirty="0"/>
          </a:p>
          <a:p>
            <a:pPr marL="0" indent="0">
              <a:buNone/>
            </a:pPr>
            <a:r>
              <a:rPr lang="en-US" sz="2000" b="1" dirty="0"/>
              <a:t>Barthes: </a:t>
            </a:r>
            <a:r>
              <a:rPr lang="en-US" sz="2000" dirty="0"/>
              <a:t>What is signified here?</a:t>
            </a:r>
          </a:p>
          <a:p>
            <a:pPr marL="0" indent="0">
              <a:buNone/>
            </a:pPr>
            <a:endParaRPr lang="en-US" sz="2000" dirty="0"/>
          </a:p>
          <a:p>
            <a:pPr marL="0" indent="0">
              <a:buNone/>
            </a:pPr>
            <a:r>
              <a:rPr lang="en-US" sz="2000" b="1" dirty="0"/>
              <a:t>Geertz: </a:t>
            </a:r>
            <a:r>
              <a:rPr lang="en-US" sz="2000" dirty="0"/>
              <a:t>How does mascara function in constructing cultural texts?  </a:t>
            </a:r>
          </a:p>
          <a:p>
            <a:pPr marL="0" indent="0">
              <a:buNone/>
            </a:pPr>
            <a:endParaRPr lang="en-US" sz="2000" dirty="0"/>
          </a:p>
          <a:p>
            <a:pPr marL="0" indent="0">
              <a:buNone/>
            </a:pPr>
            <a:r>
              <a:rPr lang="en-US" sz="2000" b="1" dirty="0"/>
              <a:t>Norman: </a:t>
            </a:r>
            <a:r>
              <a:rPr lang="en-US" sz="2000" dirty="0"/>
              <a:t>How is the product designed?  Who is it for? What is its function? How is it used? What are cultural and personal associations with  the product?</a:t>
            </a:r>
          </a:p>
          <a:p>
            <a:pPr marL="0" indent="0">
              <a:buNone/>
            </a:pPr>
            <a:endParaRPr lang="en-US" sz="2000" dirty="0"/>
          </a:p>
          <a:p>
            <a:pPr marL="0" indent="0">
              <a:buNone/>
            </a:pPr>
            <a:endParaRPr lang="en-US" sz="2400" dirty="0"/>
          </a:p>
          <a:p>
            <a:pPr marL="0" indent="0">
              <a:buNone/>
            </a:pPr>
            <a:endParaRPr lang="en-US" dirty="0"/>
          </a:p>
        </p:txBody>
      </p:sp>
      <p:pic>
        <p:nvPicPr>
          <p:cNvPr id="9" name="Content Placeholder 3" descr="reviewimagessummer13-129.jpg"/>
          <p:cNvPicPr>
            <a:picLocks noChangeAspect="1"/>
          </p:cNvPicPr>
          <p:nvPr/>
        </p:nvPicPr>
        <p:blipFill>
          <a:blip r:embed="rId3">
            <a:extLst>
              <a:ext uri="{28A0092B-C50C-407E-A947-70E740481C1C}">
                <a14:useLocalDpi xmlns:a14="http://schemas.microsoft.com/office/drawing/2010/main" val="0"/>
              </a:ext>
            </a:extLst>
          </a:blip>
          <a:srcRect l="-10641" r="-10641"/>
          <a:stretch>
            <a:fillRect/>
          </a:stretch>
        </p:blipFill>
        <p:spPr>
          <a:xfrm>
            <a:off x="-215680" y="1858813"/>
            <a:ext cx="5608743" cy="3084592"/>
          </a:xfrm>
          <a:prstGeom prst="rect">
            <a:avLst/>
          </a:prstGeom>
        </p:spPr>
      </p:pic>
      <p:sp>
        <p:nvSpPr>
          <p:cNvPr id="10" name="TextBox 9"/>
          <p:cNvSpPr txBox="1"/>
          <p:nvPr/>
        </p:nvSpPr>
        <p:spPr>
          <a:xfrm>
            <a:off x="-8609" y="6570602"/>
            <a:ext cx="5401672" cy="553998"/>
          </a:xfrm>
          <a:prstGeom prst="rect">
            <a:avLst/>
          </a:prstGeom>
          <a:noFill/>
        </p:spPr>
        <p:txBody>
          <a:bodyPr wrap="none" rtlCol="0">
            <a:spAutoFit/>
          </a:bodyPr>
          <a:lstStyle/>
          <a:p>
            <a:r>
              <a:rPr lang="en-US" sz="1200" dirty="0"/>
              <a:t>http://</a:t>
            </a:r>
            <a:r>
              <a:rPr lang="en-US" sz="1200" dirty="0" err="1"/>
              <a:t>facesbysam.blogspot.ca</a:t>
            </a:r>
            <a:r>
              <a:rPr lang="en-US" sz="1200" dirty="0"/>
              <a:t>/2013/10/product-review-</a:t>
            </a:r>
            <a:r>
              <a:rPr lang="en-US" sz="1200" dirty="0" err="1"/>
              <a:t>covergirl</a:t>
            </a:r>
            <a:r>
              <a:rPr lang="en-US" sz="1200" dirty="0"/>
              <a:t>-</a:t>
            </a:r>
            <a:r>
              <a:rPr lang="en-US" sz="1200" dirty="0" err="1"/>
              <a:t>professional.html</a:t>
            </a:r>
            <a:endParaRPr lang="en-US" sz="1200" dirty="0"/>
          </a:p>
          <a:p>
            <a:endParaRPr lang="en-US" dirty="0"/>
          </a:p>
        </p:txBody>
      </p:sp>
    </p:spTree>
    <p:extLst>
      <p:ext uri="{BB962C8B-B14F-4D97-AF65-F5344CB8AC3E}">
        <p14:creationId xmlns:p14="http://schemas.microsoft.com/office/powerpoint/2010/main" val="2722478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22" y="1249509"/>
            <a:ext cx="3822700" cy="474062"/>
          </a:xfrm>
        </p:spPr>
        <p:txBody>
          <a:bodyPr>
            <a:normAutofit/>
          </a:bodyPr>
          <a:lstStyle/>
          <a:p>
            <a:r>
              <a:rPr lang="en-US" sz="1800" dirty="0">
                <a:latin typeface="+mn-lt"/>
              </a:rPr>
              <a:t>Research Questions:</a:t>
            </a:r>
          </a:p>
        </p:txBody>
      </p:sp>
      <p:pic>
        <p:nvPicPr>
          <p:cNvPr id="8" name="Content Placeholder 7" descr="Screen Shot 2014-08-31 at 5.20.29 PM.png"/>
          <p:cNvPicPr>
            <a:picLocks noGrp="1" noChangeAspect="1"/>
          </p:cNvPicPr>
          <p:nvPr>
            <p:ph idx="1"/>
          </p:nvPr>
        </p:nvPicPr>
        <p:blipFill>
          <a:blip r:embed="rId3">
            <a:extLst>
              <a:ext uri="{28A0092B-C50C-407E-A947-70E740481C1C}">
                <a14:useLocalDpi xmlns:a14="http://schemas.microsoft.com/office/drawing/2010/main" val="0"/>
              </a:ext>
            </a:extLst>
          </a:blip>
          <a:srcRect t="11921" b="11921"/>
          <a:stretch>
            <a:fillRect/>
          </a:stretch>
        </p:blipFill>
        <p:spPr/>
      </p:pic>
      <p:sp>
        <p:nvSpPr>
          <p:cNvPr id="3" name="Text Placeholder 2"/>
          <p:cNvSpPr>
            <a:spLocks noGrp="1"/>
          </p:cNvSpPr>
          <p:nvPr>
            <p:ph type="body" sz="half" idx="2"/>
          </p:nvPr>
        </p:nvSpPr>
        <p:spPr>
          <a:xfrm>
            <a:off x="205122" y="1841906"/>
            <a:ext cx="3008313" cy="4691063"/>
          </a:xfrm>
        </p:spPr>
        <p:txBody>
          <a:bodyPr>
            <a:normAutofit/>
          </a:bodyPr>
          <a:lstStyle/>
          <a:p>
            <a:pPr marL="285750" indent="-285750">
              <a:buFont typeface="Arial" panose="020B0604020202020204" pitchFamily="34" charset="0"/>
              <a:buChar char="•"/>
            </a:pPr>
            <a:r>
              <a:rPr lang="en-US" sz="1800" dirty="0"/>
              <a:t>What is this work about?</a:t>
            </a:r>
          </a:p>
          <a:p>
            <a:endParaRPr lang="en-US" sz="1800" dirty="0"/>
          </a:p>
          <a:p>
            <a:pPr marL="285750" indent="-285750">
              <a:buFont typeface="Arial" panose="020B0604020202020204" pitchFamily="34" charset="0"/>
              <a:buChar char="•"/>
            </a:pPr>
            <a:r>
              <a:rPr lang="en-US" sz="1800" dirty="0"/>
              <a:t>Who is the artist?</a:t>
            </a:r>
          </a:p>
          <a:p>
            <a:endParaRPr lang="en-US" sz="1800" dirty="0"/>
          </a:p>
          <a:p>
            <a:pPr marL="285750" indent="-285750">
              <a:buFont typeface="Arial" panose="020B0604020202020204" pitchFamily="34" charset="0"/>
              <a:buChar char="•"/>
            </a:pPr>
            <a:r>
              <a:rPr lang="en-US" sz="1800" dirty="0"/>
              <a:t>What is the work attempting to communicate?</a:t>
            </a:r>
          </a:p>
          <a:p>
            <a:endParaRPr lang="en-US" sz="1800" dirty="0"/>
          </a:p>
          <a:p>
            <a:r>
              <a:rPr lang="en-US" sz="1800" dirty="0"/>
              <a:t>These questions are necessary for gathering contextual or introductory information on my topic.</a:t>
            </a:r>
          </a:p>
        </p:txBody>
      </p:sp>
      <p:sp>
        <p:nvSpPr>
          <p:cNvPr id="13" name="TextBox 12"/>
          <p:cNvSpPr txBox="1"/>
          <p:nvPr/>
        </p:nvSpPr>
        <p:spPr>
          <a:xfrm>
            <a:off x="4950555" y="6135731"/>
            <a:ext cx="2682016" cy="461665"/>
          </a:xfrm>
          <a:prstGeom prst="rect">
            <a:avLst/>
          </a:prstGeom>
          <a:noFill/>
        </p:spPr>
        <p:txBody>
          <a:bodyPr wrap="none" rtlCol="0">
            <a:spAutoFit/>
          </a:bodyPr>
          <a:lstStyle/>
          <a:p>
            <a:r>
              <a:rPr lang="en-US" sz="1200" dirty="0"/>
              <a:t>Heirloom, 2009  Digital Photo 60” x 72” </a:t>
            </a:r>
          </a:p>
          <a:p>
            <a:r>
              <a:rPr lang="en-US" sz="1200" dirty="0"/>
              <a:t>http://</a:t>
            </a:r>
            <a:r>
              <a:rPr lang="en-US" sz="1200" dirty="0" err="1"/>
              <a:t>www.cosmowhyte.com</a:t>
            </a:r>
            <a:r>
              <a:rPr lang="en-US" sz="1200" dirty="0"/>
              <a:t>/heirloom</a:t>
            </a:r>
          </a:p>
        </p:txBody>
      </p:sp>
      <p:sp>
        <p:nvSpPr>
          <p:cNvPr id="6" name="Title 6">
            <a:extLst>
              <a:ext uri="{FF2B5EF4-FFF2-40B4-BE49-F238E27FC236}">
                <a16:creationId xmlns:a16="http://schemas.microsoft.com/office/drawing/2014/main" id="{67C13FB2-5776-5E49-8607-22D304D8437F}"/>
              </a:ext>
            </a:extLst>
          </p:cNvPr>
          <p:cNvSpPr txBox="1">
            <a:spLocks/>
          </p:cNvSpPr>
          <p:nvPr/>
        </p:nvSpPr>
        <p:spPr>
          <a:xfrm>
            <a:off x="95394" y="543077"/>
            <a:ext cx="5528166" cy="673612"/>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sz="3200" b="0" dirty="0"/>
              <a:t>The Research Process: </a:t>
            </a:r>
          </a:p>
          <a:p>
            <a:r>
              <a:rPr lang="en-US" sz="3200" b="0" dirty="0"/>
              <a:t>Finding The Way to your Thesis</a:t>
            </a:r>
          </a:p>
        </p:txBody>
      </p:sp>
    </p:spTree>
    <p:extLst>
      <p:ext uri="{BB962C8B-B14F-4D97-AF65-F5344CB8AC3E}">
        <p14:creationId xmlns:p14="http://schemas.microsoft.com/office/powerpoint/2010/main" val="3735988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Shot 2014-08-31 at 5.20.07 PM.png"/>
          <p:cNvPicPr>
            <a:picLocks noGrp="1" noChangeAspect="1"/>
          </p:cNvPicPr>
          <p:nvPr>
            <p:ph sz="half" idx="1"/>
          </p:nvPr>
        </p:nvPicPr>
        <p:blipFill>
          <a:blip r:embed="rId3">
            <a:extLst>
              <a:ext uri="{28A0092B-C50C-407E-A947-70E740481C1C}">
                <a14:useLocalDpi xmlns:a14="http://schemas.microsoft.com/office/drawing/2010/main" val="0"/>
              </a:ext>
            </a:extLst>
          </a:blip>
          <a:srcRect l="-17235" r="-17235"/>
          <a:stretch>
            <a:fillRect/>
          </a:stretch>
        </p:blipFill>
        <p:spPr>
          <a:xfrm>
            <a:off x="-333378" y="288633"/>
            <a:ext cx="5188293" cy="5814396"/>
          </a:xfrm>
        </p:spPr>
      </p:pic>
      <p:pic>
        <p:nvPicPr>
          <p:cNvPr id="6" name="Content Placeholder 5" descr="cosmo-sepia-220x190.jpg"/>
          <p:cNvPicPr>
            <a:picLocks noGrp="1" noChangeAspect="1"/>
          </p:cNvPicPr>
          <p:nvPr>
            <p:ph sz="half" idx="2"/>
          </p:nvPr>
        </p:nvPicPr>
        <p:blipFill>
          <a:blip r:embed="rId4">
            <a:extLst>
              <a:ext uri="{28A0092B-C50C-407E-A947-70E740481C1C}">
                <a14:useLocalDpi xmlns:a14="http://schemas.microsoft.com/office/drawing/2010/main" val="0"/>
              </a:ext>
            </a:extLst>
          </a:blip>
          <a:srcRect t="-14881" b="-14881"/>
          <a:stretch>
            <a:fillRect/>
          </a:stretch>
        </p:blipFill>
        <p:spPr>
          <a:xfrm>
            <a:off x="4854915" y="0"/>
            <a:ext cx="2670342" cy="2992589"/>
          </a:xfrm>
        </p:spPr>
      </p:pic>
      <p:sp>
        <p:nvSpPr>
          <p:cNvPr id="8" name="TextBox 7"/>
          <p:cNvSpPr txBox="1"/>
          <p:nvPr/>
        </p:nvSpPr>
        <p:spPr>
          <a:xfrm>
            <a:off x="4854915" y="2992589"/>
            <a:ext cx="3633257" cy="2431435"/>
          </a:xfrm>
          <a:prstGeom prst="rect">
            <a:avLst/>
          </a:prstGeom>
          <a:noFill/>
        </p:spPr>
        <p:txBody>
          <a:bodyPr wrap="square" rtlCol="0">
            <a:spAutoFit/>
          </a:bodyPr>
          <a:lstStyle/>
          <a:p>
            <a:r>
              <a:rPr lang="en-US" sz="2400" dirty="0"/>
              <a:t>Cosmo Whyte</a:t>
            </a:r>
          </a:p>
          <a:p>
            <a:pPr marL="285750" indent="-285750">
              <a:buFont typeface="Arial"/>
              <a:buChar char="•"/>
            </a:pPr>
            <a:r>
              <a:rPr lang="en-US" sz="1600" dirty="0"/>
              <a:t>American artist of Jamaican heritage </a:t>
            </a:r>
          </a:p>
          <a:p>
            <a:pPr marL="285750" indent="-285750">
              <a:buFont typeface="Arial"/>
              <a:buChar char="•"/>
            </a:pPr>
            <a:r>
              <a:rPr lang="en-US" sz="1600" dirty="0"/>
              <a:t>Award winner</a:t>
            </a:r>
          </a:p>
          <a:p>
            <a:pPr marL="285750" indent="-285750">
              <a:buFont typeface="Arial"/>
              <a:buChar char="•"/>
            </a:pPr>
            <a:r>
              <a:rPr lang="en-US" sz="1600" dirty="0"/>
              <a:t>Photography, Painting, Installation</a:t>
            </a:r>
          </a:p>
          <a:p>
            <a:pPr marL="285750" indent="-285750">
              <a:buFont typeface="Arial"/>
              <a:buChar char="•"/>
            </a:pPr>
            <a:r>
              <a:rPr lang="en-US" sz="1600" dirty="0"/>
              <a:t>Themes of male masculinity</a:t>
            </a:r>
          </a:p>
          <a:p>
            <a:pPr marL="285750" indent="-285750">
              <a:buFont typeface="Arial"/>
              <a:buChar char="•"/>
            </a:pPr>
            <a:r>
              <a:rPr lang="en-US" sz="1600" dirty="0"/>
              <a:t>Lives in Atlanta, Georgia + Montego Bay, Jamaica</a:t>
            </a:r>
          </a:p>
          <a:p>
            <a:pPr marL="285750" indent="-285750">
              <a:buFont typeface="Arial"/>
              <a:buChar char="•"/>
            </a:pPr>
            <a:r>
              <a:rPr lang="en-US" sz="1600" dirty="0"/>
              <a:t>Professor at  Morehouse College</a:t>
            </a:r>
          </a:p>
          <a:p>
            <a:pPr marL="285750" indent="-285750">
              <a:buFont typeface="Arial"/>
              <a:buChar char="•"/>
            </a:pPr>
            <a:endParaRPr lang="en-US" sz="1600" dirty="0"/>
          </a:p>
        </p:txBody>
      </p:sp>
      <p:sp>
        <p:nvSpPr>
          <p:cNvPr id="2" name="TextBox 1">
            <a:extLst>
              <a:ext uri="{FF2B5EF4-FFF2-40B4-BE49-F238E27FC236}">
                <a16:creationId xmlns:a16="http://schemas.microsoft.com/office/drawing/2014/main" id="{445BE13C-64EF-4946-B06F-5E0DAFF1DB1A}"/>
              </a:ext>
            </a:extLst>
          </p:cNvPr>
          <p:cNvSpPr txBox="1"/>
          <p:nvPr/>
        </p:nvSpPr>
        <p:spPr>
          <a:xfrm>
            <a:off x="867755" y="6119336"/>
            <a:ext cx="3160548" cy="738664"/>
          </a:xfrm>
          <a:prstGeom prst="rect">
            <a:avLst/>
          </a:prstGeom>
          <a:noFill/>
        </p:spPr>
        <p:txBody>
          <a:bodyPr wrap="square" rtlCol="0">
            <a:spAutoFit/>
          </a:bodyPr>
          <a:lstStyle/>
          <a:p>
            <a:r>
              <a:rPr lang="en-US" sz="1200" dirty="0" err="1"/>
              <a:t>Nikisi</a:t>
            </a:r>
            <a:r>
              <a:rPr lang="en-US" sz="1200" dirty="0"/>
              <a:t>, 2009 Digital Photos 4’ x 3’</a:t>
            </a:r>
          </a:p>
          <a:p>
            <a:r>
              <a:rPr lang="en-US" sz="1200" dirty="0"/>
              <a:t>http://</a:t>
            </a:r>
            <a:r>
              <a:rPr lang="en-US" sz="1200" dirty="0" err="1"/>
              <a:t>www.cosmowhyte.com</a:t>
            </a:r>
            <a:r>
              <a:rPr lang="en-US" sz="1200" dirty="0"/>
              <a:t>/heirloom </a:t>
            </a:r>
          </a:p>
          <a:p>
            <a:endParaRPr lang="en-US" dirty="0"/>
          </a:p>
        </p:txBody>
      </p:sp>
      <p:sp>
        <p:nvSpPr>
          <p:cNvPr id="10" name="Title 6">
            <a:extLst>
              <a:ext uri="{FF2B5EF4-FFF2-40B4-BE49-F238E27FC236}">
                <a16:creationId xmlns:a16="http://schemas.microsoft.com/office/drawing/2014/main" id="{4394F6C0-0680-7141-B061-556EB21EFD73}"/>
              </a:ext>
            </a:extLst>
          </p:cNvPr>
          <p:cNvSpPr txBox="1">
            <a:spLocks/>
          </p:cNvSpPr>
          <p:nvPr/>
        </p:nvSpPr>
        <p:spPr>
          <a:xfrm>
            <a:off x="5019105" y="5494559"/>
            <a:ext cx="3304875" cy="673612"/>
          </a:xfrm>
          <a:prstGeom prst="rect">
            <a:avLst/>
          </a:prstGeom>
        </p:spPr>
        <p:txBody>
          <a:bodyPr vert="horz" lIns="91440" tIns="45720" rIns="91440" bIns="45720" rtlCol="0" anchor="b">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sz="2800" dirty="0">
                <a:latin typeface="+mn-lt"/>
              </a:rPr>
              <a:t>Who is the artist?</a:t>
            </a:r>
          </a:p>
        </p:txBody>
      </p:sp>
      <p:sp>
        <p:nvSpPr>
          <p:cNvPr id="3" name="Rectangle 2">
            <a:extLst>
              <a:ext uri="{FF2B5EF4-FFF2-40B4-BE49-F238E27FC236}">
                <a16:creationId xmlns:a16="http://schemas.microsoft.com/office/drawing/2014/main" id="{EF3D8BA4-E427-1245-B978-134237B4A520}"/>
              </a:ext>
            </a:extLst>
          </p:cNvPr>
          <p:cNvSpPr/>
          <p:nvPr/>
        </p:nvSpPr>
        <p:spPr>
          <a:xfrm>
            <a:off x="5519408" y="5177803"/>
            <a:ext cx="2236510" cy="246221"/>
          </a:xfrm>
          <a:prstGeom prst="rect">
            <a:avLst/>
          </a:prstGeom>
        </p:spPr>
        <p:txBody>
          <a:bodyPr wrap="none">
            <a:spAutoFit/>
          </a:bodyPr>
          <a:lstStyle/>
          <a:p>
            <a:r>
              <a:rPr lang="en-US" sz="1000" dirty="0"/>
              <a:t>Source: http://</a:t>
            </a:r>
            <a:r>
              <a:rPr lang="en-US" sz="1000" dirty="0" err="1"/>
              <a:t>www.cosmowhyte.com</a:t>
            </a:r>
            <a:r>
              <a:rPr lang="en-US" sz="1000" dirty="0"/>
              <a:t>/</a:t>
            </a:r>
          </a:p>
        </p:txBody>
      </p:sp>
    </p:spTree>
    <p:extLst>
      <p:ext uri="{BB962C8B-B14F-4D97-AF65-F5344CB8AC3E}">
        <p14:creationId xmlns:p14="http://schemas.microsoft.com/office/powerpoint/2010/main" val="537593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19781" y="88900"/>
            <a:ext cx="8115300" cy="673612"/>
          </a:xfrm>
        </p:spPr>
        <p:txBody>
          <a:bodyPr>
            <a:normAutofit/>
          </a:bodyPr>
          <a:lstStyle/>
          <a:p>
            <a:r>
              <a:rPr lang="en-US" sz="3600" dirty="0"/>
              <a:t>What does the artist say?</a:t>
            </a:r>
          </a:p>
        </p:txBody>
      </p:sp>
      <p:pic>
        <p:nvPicPr>
          <p:cNvPr id="9" name="Picture 8" descr="Screen Shot 2014-08-31 at 5.19.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206" y="735435"/>
            <a:ext cx="6303587" cy="4188922"/>
          </a:xfrm>
          <a:prstGeom prst="rect">
            <a:avLst/>
          </a:prstGeom>
        </p:spPr>
      </p:pic>
      <p:sp>
        <p:nvSpPr>
          <p:cNvPr id="6" name="TextBox 5">
            <a:extLst>
              <a:ext uri="{FF2B5EF4-FFF2-40B4-BE49-F238E27FC236}">
                <a16:creationId xmlns:a16="http://schemas.microsoft.com/office/drawing/2014/main" id="{917B0DC9-7EC2-F640-B70F-07196B35685A}"/>
              </a:ext>
            </a:extLst>
          </p:cNvPr>
          <p:cNvSpPr txBox="1"/>
          <p:nvPr/>
        </p:nvSpPr>
        <p:spPr>
          <a:xfrm>
            <a:off x="1420206" y="3908694"/>
            <a:ext cx="4058103" cy="1015663"/>
          </a:xfrm>
          <a:prstGeom prst="rect">
            <a:avLst/>
          </a:prstGeom>
          <a:noFill/>
        </p:spPr>
        <p:txBody>
          <a:bodyPr wrap="square" rtlCol="0">
            <a:spAutoFit/>
          </a:bodyPr>
          <a:lstStyle/>
          <a:p>
            <a:endParaRPr lang="en-US" dirty="0"/>
          </a:p>
          <a:p>
            <a:endParaRPr lang="en-US" dirty="0"/>
          </a:p>
          <a:p>
            <a:r>
              <a:rPr lang="en-US" sz="1200" dirty="0"/>
              <a:t>High Tide, 2009, Digital Photo 40” x 60”</a:t>
            </a:r>
          </a:p>
          <a:p>
            <a:r>
              <a:rPr lang="en-US" sz="1200" dirty="0"/>
              <a:t>http://</a:t>
            </a:r>
            <a:r>
              <a:rPr lang="en-US" sz="1200" dirty="0" err="1"/>
              <a:t>www.cosmowhyte.com</a:t>
            </a:r>
            <a:r>
              <a:rPr lang="en-US" sz="1200" dirty="0"/>
              <a:t>/heirloom</a:t>
            </a:r>
          </a:p>
        </p:txBody>
      </p:sp>
      <p:sp>
        <p:nvSpPr>
          <p:cNvPr id="4" name="Rectangle 3">
            <a:extLst>
              <a:ext uri="{FF2B5EF4-FFF2-40B4-BE49-F238E27FC236}">
                <a16:creationId xmlns:a16="http://schemas.microsoft.com/office/drawing/2014/main" id="{FC98AE12-2BB5-7249-8D74-2E79DDCCACFB}"/>
              </a:ext>
            </a:extLst>
          </p:cNvPr>
          <p:cNvSpPr/>
          <p:nvPr/>
        </p:nvSpPr>
        <p:spPr>
          <a:xfrm>
            <a:off x="2916195" y="6589346"/>
            <a:ext cx="4572000" cy="246221"/>
          </a:xfrm>
          <a:prstGeom prst="rect">
            <a:avLst/>
          </a:prstGeom>
        </p:spPr>
        <p:txBody>
          <a:bodyPr>
            <a:spAutoFit/>
          </a:bodyPr>
          <a:lstStyle/>
          <a:p>
            <a:r>
              <a:rPr lang="en-US" sz="1000" dirty="0"/>
              <a:t>https://</a:t>
            </a:r>
            <a:r>
              <a:rPr lang="en-US" sz="1000" dirty="0" err="1"/>
              <a:t>africanah.org</a:t>
            </a:r>
            <a:r>
              <a:rPr lang="en-US" sz="1000" dirty="0"/>
              <a:t>/</a:t>
            </a:r>
            <a:r>
              <a:rPr lang="en-US" sz="1000" dirty="0" err="1"/>
              <a:t>jamaica</a:t>
            </a:r>
            <a:r>
              <a:rPr lang="en-US" sz="1000" dirty="0"/>
              <a:t>-biennial-</a:t>
            </a:r>
            <a:r>
              <a:rPr lang="en-US" sz="1000" dirty="0" err="1"/>
              <a:t>cosmo</a:t>
            </a:r>
            <a:r>
              <a:rPr lang="en-US" sz="1000" dirty="0"/>
              <a:t>-</a:t>
            </a:r>
            <a:r>
              <a:rPr lang="en-US" sz="1000" dirty="0" err="1"/>
              <a:t>whyte</a:t>
            </a:r>
            <a:r>
              <a:rPr lang="en-US" sz="1000" dirty="0"/>
              <a:t>/</a:t>
            </a:r>
          </a:p>
        </p:txBody>
      </p:sp>
      <p:pic>
        <p:nvPicPr>
          <p:cNvPr id="8" name="Picture 7" descr="A screenshot of a social media post&#10;&#10;Description automatically generated">
            <a:extLst>
              <a:ext uri="{FF2B5EF4-FFF2-40B4-BE49-F238E27FC236}">
                <a16:creationId xmlns:a16="http://schemas.microsoft.com/office/drawing/2014/main" id="{81662163-72FF-9F45-A917-A5F8E698E251}"/>
              </a:ext>
            </a:extLst>
          </p:cNvPr>
          <p:cNvPicPr>
            <a:picLocks noChangeAspect="1"/>
          </p:cNvPicPr>
          <p:nvPr/>
        </p:nvPicPr>
        <p:blipFill rotWithShape="1">
          <a:blip r:embed="rId4"/>
          <a:srcRect l="-286" t="38919" r="286" b="38455"/>
          <a:stretch/>
        </p:blipFill>
        <p:spPr>
          <a:xfrm>
            <a:off x="631739" y="5032044"/>
            <a:ext cx="8291384" cy="1449615"/>
          </a:xfrm>
          <a:prstGeom prst="rect">
            <a:avLst/>
          </a:prstGeom>
        </p:spPr>
      </p:pic>
    </p:spTree>
    <p:extLst>
      <p:ext uri="{BB962C8B-B14F-4D97-AF65-F5344CB8AC3E}">
        <p14:creationId xmlns:p14="http://schemas.microsoft.com/office/powerpoint/2010/main" val="1060684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19781" y="88900"/>
            <a:ext cx="8115300" cy="673612"/>
          </a:xfrm>
        </p:spPr>
        <p:txBody>
          <a:bodyPr>
            <a:normAutofit/>
          </a:bodyPr>
          <a:lstStyle/>
          <a:p>
            <a:r>
              <a:rPr lang="en-US" sz="3600" dirty="0"/>
              <a:t>What does the artist say?</a:t>
            </a:r>
          </a:p>
        </p:txBody>
      </p:sp>
      <p:pic>
        <p:nvPicPr>
          <p:cNvPr id="3" name="Picture 2" descr="A picture containing table&#10;&#10;Description automatically generated">
            <a:extLst>
              <a:ext uri="{FF2B5EF4-FFF2-40B4-BE49-F238E27FC236}">
                <a16:creationId xmlns:a16="http://schemas.microsoft.com/office/drawing/2014/main" id="{DA10A301-C50F-3B47-A529-3E5F0A9B2B27}"/>
              </a:ext>
            </a:extLst>
          </p:cNvPr>
          <p:cNvPicPr>
            <a:picLocks noChangeAspect="1"/>
          </p:cNvPicPr>
          <p:nvPr/>
        </p:nvPicPr>
        <p:blipFill>
          <a:blip r:embed="rId3"/>
          <a:stretch>
            <a:fillRect/>
          </a:stretch>
        </p:blipFill>
        <p:spPr>
          <a:xfrm>
            <a:off x="966128" y="4632963"/>
            <a:ext cx="7211744" cy="2136137"/>
          </a:xfrm>
          <a:prstGeom prst="rect">
            <a:avLst/>
          </a:prstGeom>
        </p:spPr>
      </p:pic>
      <p:sp>
        <p:nvSpPr>
          <p:cNvPr id="4" name="Rectangle 3">
            <a:extLst>
              <a:ext uri="{FF2B5EF4-FFF2-40B4-BE49-F238E27FC236}">
                <a16:creationId xmlns:a16="http://schemas.microsoft.com/office/drawing/2014/main" id="{270C3221-3FDB-294F-82BB-DF1D12CBF25D}"/>
              </a:ext>
            </a:extLst>
          </p:cNvPr>
          <p:cNvSpPr/>
          <p:nvPr/>
        </p:nvSpPr>
        <p:spPr>
          <a:xfrm>
            <a:off x="4186640" y="6522879"/>
            <a:ext cx="4957360" cy="246221"/>
          </a:xfrm>
          <a:prstGeom prst="rect">
            <a:avLst/>
          </a:prstGeom>
        </p:spPr>
        <p:txBody>
          <a:bodyPr wrap="square">
            <a:spAutoFit/>
          </a:bodyPr>
          <a:lstStyle/>
          <a:p>
            <a:r>
              <a:rPr lang="en-US" sz="1000" dirty="0">
                <a:solidFill>
                  <a:schemeClr val="bg1"/>
                </a:solidFill>
              </a:rPr>
              <a:t>Https://</a:t>
            </a:r>
            <a:r>
              <a:rPr lang="en-US" sz="1000" dirty="0" err="1">
                <a:solidFill>
                  <a:schemeClr val="bg1"/>
                </a:solidFill>
              </a:rPr>
              <a:t>www.artsatl.org</a:t>
            </a:r>
            <a:r>
              <a:rPr lang="en-US" sz="1000" dirty="0">
                <a:solidFill>
                  <a:schemeClr val="bg1"/>
                </a:solidFill>
              </a:rPr>
              <a:t>/conversation-</a:t>
            </a:r>
            <a:r>
              <a:rPr lang="en-US" sz="1000" dirty="0" err="1">
                <a:solidFill>
                  <a:schemeClr val="bg1"/>
                </a:solidFill>
              </a:rPr>
              <a:t>hudgens</a:t>
            </a:r>
            <a:r>
              <a:rPr lang="en-US" sz="1000" dirty="0">
                <a:solidFill>
                  <a:schemeClr val="bg1"/>
                </a:solidFill>
              </a:rPr>
              <a:t>-prize-finalist-</a:t>
            </a:r>
            <a:r>
              <a:rPr lang="en-US" sz="1000" dirty="0" err="1">
                <a:solidFill>
                  <a:schemeClr val="bg1"/>
                </a:solidFill>
              </a:rPr>
              <a:t>cosmo</a:t>
            </a:r>
            <a:r>
              <a:rPr lang="en-US" sz="1000" dirty="0">
                <a:solidFill>
                  <a:schemeClr val="bg1"/>
                </a:solidFill>
              </a:rPr>
              <a:t>-</a:t>
            </a:r>
            <a:r>
              <a:rPr lang="en-US" sz="1000" dirty="0" err="1">
                <a:solidFill>
                  <a:schemeClr val="bg1"/>
                </a:solidFill>
              </a:rPr>
              <a:t>whyte</a:t>
            </a:r>
            <a:r>
              <a:rPr lang="en-US" sz="1000" dirty="0">
                <a:solidFill>
                  <a:schemeClr val="bg1"/>
                </a:solidFill>
              </a:rPr>
              <a:t>/</a:t>
            </a:r>
          </a:p>
        </p:txBody>
      </p:sp>
      <p:pic>
        <p:nvPicPr>
          <p:cNvPr id="14" name="Content Placeholder 6" descr="Screen Shot 2014-08-31 at 5.20.07 PM.png">
            <a:extLst>
              <a:ext uri="{FF2B5EF4-FFF2-40B4-BE49-F238E27FC236}">
                <a16:creationId xmlns:a16="http://schemas.microsoft.com/office/drawing/2014/main" id="{C5566456-BBB7-0B47-9CFE-E23F37B757D5}"/>
              </a:ext>
            </a:extLst>
          </p:cNvPr>
          <p:cNvPicPr>
            <a:picLocks noChangeAspect="1"/>
          </p:cNvPicPr>
          <p:nvPr/>
        </p:nvPicPr>
        <p:blipFill>
          <a:blip r:embed="rId4">
            <a:extLst>
              <a:ext uri="{28A0092B-C50C-407E-A947-70E740481C1C}">
                <a14:useLocalDpi xmlns:a14="http://schemas.microsoft.com/office/drawing/2010/main" val="0"/>
              </a:ext>
            </a:extLst>
          </a:blip>
          <a:srcRect l="-17235" r="-17235"/>
          <a:stretch>
            <a:fillRect/>
          </a:stretch>
        </p:blipFill>
        <p:spPr>
          <a:xfrm>
            <a:off x="1354440" y="779870"/>
            <a:ext cx="3254462" cy="3647198"/>
          </a:xfrm>
          <a:prstGeom prst="rect">
            <a:avLst/>
          </a:prstGeom>
        </p:spPr>
      </p:pic>
      <p:pic>
        <p:nvPicPr>
          <p:cNvPr id="15" name="Content Placeholder 3" descr="Screen Shot 2014-09-19 at 8.12.57 PM.png">
            <a:extLst>
              <a:ext uri="{FF2B5EF4-FFF2-40B4-BE49-F238E27FC236}">
                <a16:creationId xmlns:a16="http://schemas.microsoft.com/office/drawing/2014/main" id="{AAD00BD7-A4A5-E842-AFE4-A0DA228BBAC5}"/>
              </a:ext>
            </a:extLst>
          </p:cNvPr>
          <p:cNvPicPr>
            <a:picLocks noChangeAspect="1"/>
          </p:cNvPicPr>
          <p:nvPr/>
        </p:nvPicPr>
        <p:blipFill>
          <a:blip r:embed="rId5">
            <a:extLst>
              <a:ext uri="{28A0092B-C50C-407E-A947-70E740481C1C}">
                <a14:useLocalDpi xmlns:a14="http://schemas.microsoft.com/office/drawing/2010/main" val="0"/>
              </a:ext>
            </a:extLst>
          </a:blip>
          <a:srcRect l="-3740" r="-3740"/>
          <a:stretch>
            <a:fillRect/>
          </a:stretch>
        </p:blipFill>
        <p:spPr>
          <a:xfrm>
            <a:off x="5065390" y="784779"/>
            <a:ext cx="2827266" cy="3498039"/>
          </a:xfrm>
          <a:prstGeom prst="rect">
            <a:avLst/>
          </a:prstGeom>
        </p:spPr>
      </p:pic>
      <p:sp>
        <p:nvSpPr>
          <p:cNvPr id="16" name="TextBox 15">
            <a:extLst>
              <a:ext uri="{FF2B5EF4-FFF2-40B4-BE49-F238E27FC236}">
                <a16:creationId xmlns:a16="http://schemas.microsoft.com/office/drawing/2014/main" id="{397ADAD6-6708-2044-9AB0-00F46FBFE913}"/>
              </a:ext>
            </a:extLst>
          </p:cNvPr>
          <p:cNvSpPr txBox="1"/>
          <p:nvPr/>
        </p:nvSpPr>
        <p:spPr>
          <a:xfrm>
            <a:off x="5114489" y="4332728"/>
            <a:ext cx="2827265" cy="215444"/>
          </a:xfrm>
          <a:prstGeom prst="rect">
            <a:avLst/>
          </a:prstGeom>
          <a:noFill/>
        </p:spPr>
        <p:txBody>
          <a:bodyPr wrap="square" rtlCol="0">
            <a:spAutoFit/>
          </a:bodyPr>
          <a:lstStyle/>
          <a:p>
            <a:r>
              <a:rPr lang="en-US" sz="800" dirty="0"/>
              <a:t>http://</a:t>
            </a:r>
            <a:r>
              <a:rPr lang="en-US" sz="800" dirty="0" err="1"/>
              <a:t>quizlet.com</a:t>
            </a:r>
            <a:r>
              <a:rPr lang="en-US" sz="800" dirty="0"/>
              <a:t>/28913916/</a:t>
            </a:r>
            <a:r>
              <a:rPr lang="en-US" sz="800" dirty="0" err="1"/>
              <a:t>african</a:t>
            </a:r>
            <a:r>
              <a:rPr lang="en-US" sz="800" dirty="0"/>
              <a:t>-art-flash-cards/</a:t>
            </a:r>
          </a:p>
        </p:txBody>
      </p:sp>
      <p:sp>
        <p:nvSpPr>
          <p:cNvPr id="18" name="Rectangle 17">
            <a:extLst>
              <a:ext uri="{FF2B5EF4-FFF2-40B4-BE49-F238E27FC236}">
                <a16:creationId xmlns:a16="http://schemas.microsoft.com/office/drawing/2014/main" id="{61D4F14E-9AAE-CE43-BEA7-9F0FEF80352F}"/>
              </a:ext>
            </a:extLst>
          </p:cNvPr>
          <p:cNvSpPr/>
          <p:nvPr/>
        </p:nvSpPr>
        <p:spPr>
          <a:xfrm>
            <a:off x="2132839" y="4375124"/>
            <a:ext cx="1896673" cy="215444"/>
          </a:xfrm>
          <a:prstGeom prst="rect">
            <a:avLst/>
          </a:prstGeom>
        </p:spPr>
        <p:txBody>
          <a:bodyPr wrap="none">
            <a:spAutoFit/>
          </a:bodyPr>
          <a:lstStyle/>
          <a:p>
            <a:r>
              <a:rPr lang="en-US" sz="800" dirty="0"/>
              <a:t>http://</a:t>
            </a:r>
            <a:r>
              <a:rPr lang="en-US" sz="800" dirty="0" err="1"/>
              <a:t>www.cosmowhyte.com</a:t>
            </a:r>
            <a:r>
              <a:rPr lang="en-US" sz="800" dirty="0"/>
              <a:t>/heirloom </a:t>
            </a:r>
          </a:p>
        </p:txBody>
      </p:sp>
    </p:spTree>
    <p:extLst>
      <p:ext uri="{BB962C8B-B14F-4D97-AF65-F5344CB8AC3E}">
        <p14:creationId xmlns:p14="http://schemas.microsoft.com/office/powerpoint/2010/main" val="3069198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1507"/>
            <a:ext cx="9539416" cy="1092200"/>
          </a:xfrm>
        </p:spPr>
        <p:txBody>
          <a:bodyPr>
            <a:normAutofit/>
          </a:bodyPr>
          <a:lstStyle/>
          <a:p>
            <a:r>
              <a:rPr lang="en-US" sz="2400" dirty="0">
                <a:latin typeface="+mn-lt"/>
              </a:rPr>
              <a:t>How do Others Interpret Whyte’s Heirloom Photography Series?</a:t>
            </a:r>
          </a:p>
        </p:txBody>
      </p:sp>
      <p:pic>
        <p:nvPicPr>
          <p:cNvPr id="8" name="Picture 7" descr="Screen Shot 2014-09-28 at 9.33.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747044"/>
            <a:ext cx="7721600" cy="1472491"/>
          </a:xfrm>
          <a:prstGeom prst="rect">
            <a:avLst/>
          </a:prstGeom>
        </p:spPr>
      </p:pic>
      <p:sp>
        <p:nvSpPr>
          <p:cNvPr id="9" name="TextBox 8"/>
          <p:cNvSpPr txBox="1"/>
          <p:nvPr/>
        </p:nvSpPr>
        <p:spPr>
          <a:xfrm>
            <a:off x="1226065" y="6568216"/>
            <a:ext cx="6972300" cy="276999"/>
          </a:xfrm>
          <a:prstGeom prst="rect">
            <a:avLst/>
          </a:prstGeom>
          <a:noFill/>
        </p:spPr>
        <p:txBody>
          <a:bodyPr wrap="square" rtlCol="0">
            <a:spAutoFit/>
          </a:bodyPr>
          <a:lstStyle/>
          <a:p>
            <a:r>
              <a:rPr lang="en-US" sz="1200" dirty="0"/>
              <a:t>http://</a:t>
            </a:r>
            <a:r>
              <a:rPr lang="en-US" sz="1200" dirty="0" err="1"/>
              <a:t>www.accessatlanta.com</a:t>
            </a:r>
            <a:r>
              <a:rPr lang="en-US" sz="1200" dirty="0"/>
              <a:t>/news/entertainment/calendar/exhibit-review-</a:t>
            </a:r>
            <a:r>
              <a:rPr lang="en-US" sz="1200" dirty="0" err="1"/>
              <a:t>cosmo</a:t>
            </a:r>
            <a:r>
              <a:rPr lang="en-US" sz="1200" dirty="0"/>
              <a:t>-</a:t>
            </a:r>
            <a:r>
              <a:rPr lang="en-US" sz="1200" dirty="0" err="1"/>
              <a:t>whyte</a:t>
            </a:r>
            <a:r>
              <a:rPr lang="en-US" sz="1200" dirty="0"/>
              <a:t>/nQ4Bt/</a:t>
            </a:r>
          </a:p>
        </p:txBody>
      </p:sp>
      <p:sp>
        <p:nvSpPr>
          <p:cNvPr id="2" name="TextBox 1"/>
          <p:cNvSpPr txBox="1"/>
          <p:nvPr/>
        </p:nvSpPr>
        <p:spPr>
          <a:xfrm>
            <a:off x="647700" y="1258565"/>
            <a:ext cx="4573111" cy="369332"/>
          </a:xfrm>
          <a:prstGeom prst="rect">
            <a:avLst/>
          </a:prstGeom>
          <a:noFill/>
        </p:spPr>
        <p:txBody>
          <a:bodyPr wrap="none" rtlCol="0">
            <a:spAutoFit/>
          </a:bodyPr>
          <a:lstStyle/>
          <a:p>
            <a:r>
              <a:rPr lang="en-US" dirty="0"/>
              <a:t>According to Art Critic Reviewer Catherine Fox, </a:t>
            </a:r>
          </a:p>
        </p:txBody>
      </p:sp>
      <p:pic>
        <p:nvPicPr>
          <p:cNvPr id="3" name="Picture 2" descr="Screen Shot 2014-09-29 at 8.35.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00" y="4826043"/>
            <a:ext cx="7772400" cy="1034716"/>
          </a:xfrm>
          <a:prstGeom prst="rect">
            <a:avLst/>
          </a:prstGeom>
        </p:spPr>
      </p:pic>
      <p:pic>
        <p:nvPicPr>
          <p:cNvPr id="4" name="Picture 3" descr="Screen Shot 2014-09-29 at 8.35.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00" y="3449251"/>
            <a:ext cx="7772400" cy="1092200"/>
          </a:xfrm>
          <a:prstGeom prst="rect">
            <a:avLst/>
          </a:prstGeom>
        </p:spPr>
      </p:pic>
    </p:spTree>
    <p:extLst>
      <p:ext uri="{BB962C8B-B14F-4D97-AF65-F5344CB8AC3E}">
        <p14:creationId xmlns:p14="http://schemas.microsoft.com/office/powerpoint/2010/main" val="559699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09000" cy="1143000"/>
          </a:xfrm>
        </p:spPr>
        <p:txBody>
          <a:bodyPr>
            <a:normAutofit/>
          </a:bodyPr>
          <a:lstStyle/>
          <a:p>
            <a:pPr algn="l"/>
            <a:r>
              <a:rPr lang="en-US" sz="2800" dirty="0"/>
              <a:t>Hermeneutic Analysis:</a:t>
            </a:r>
            <a:br>
              <a:rPr lang="en-US" sz="2800" dirty="0"/>
            </a:br>
            <a:r>
              <a:rPr lang="en-US" sz="2800" dirty="0"/>
              <a:t>What does Whyte’s work say about male identity?</a:t>
            </a:r>
          </a:p>
        </p:txBody>
      </p:sp>
      <p:pic>
        <p:nvPicPr>
          <p:cNvPr id="3" name="Picture 2" descr="Screen Shot 2014-08-31 at 5.19.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14" y="1840093"/>
            <a:ext cx="4474150" cy="2973207"/>
          </a:xfrm>
          <a:prstGeom prst="rect">
            <a:avLst/>
          </a:prstGeom>
        </p:spPr>
      </p:pic>
      <p:sp>
        <p:nvSpPr>
          <p:cNvPr id="5" name="TextBox 4"/>
          <p:cNvSpPr txBox="1"/>
          <p:nvPr/>
        </p:nvSpPr>
        <p:spPr>
          <a:xfrm>
            <a:off x="5219700" y="1854200"/>
            <a:ext cx="3661452" cy="3416320"/>
          </a:xfrm>
          <a:prstGeom prst="rect">
            <a:avLst/>
          </a:prstGeom>
          <a:noFill/>
        </p:spPr>
        <p:txBody>
          <a:bodyPr wrap="none" rtlCol="0">
            <a:spAutoFit/>
          </a:bodyPr>
          <a:lstStyle/>
          <a:p>
            <a:r>
              <a:rPr lang="en-US" b="1" dirty="0"/>
              <a:t>Identify the signs and examine their </a:t>
            </a:r>
          </a:p>
          <a:p>
            <a:r>
              <a:rPr lang="en-US" b="1" dirty="0"/>
              <a:t>symbolic meanings:</a:t>
            </a:r>
          </a:p>
          <a:p>
            <a:pPr marL="285750" indent="-285750">
              <a:buFont typeface="Arial"/>
              <a:buChar char="•"/>
            </a:pPr>
            <a:r>
              <a:rPr lang="en-US" dirty="0"/>
              <a:t>Young black male (face hidden)</a:t>
            </a:r>
          </a:p>
          <a:p>
            <a:pPr marL="285750" indent="-285750">
              <a:buFont typeface="Arial"/>
              <a:buChar char="•"/>
            </a:pPr>
            <a:r>
              <a:rPr lang="en-US" dirty="0"/>
              <a:t>Shoeless</a:t>
            </a:r>
          </a:p>
          <a:p>
            <a:pPr marL="285750" indent="-285750">
              <a:buFont typeface="Arial"/>
              <a:buChar char="•"/>
            </a:pPr>
            <a:r>
              <a:rPr lang="en-US" dirty="0"/>
              <a:t>Business suit</a:t>
            </a:r>
          </a:p>
          <a:p>
            <a:pPr marL="285750" indent="-285750">
              <a:buFont typeface="Arial"/>
              <a:buChar char="•"/>
            </a:pPr>
            <a:r>
              <a:rPr lang="en-US" dirty="0"/>
              <a:t>Neck ties</a:t>
            </a:r>
          </a:p>
          <a:p>
            <a:pPr marL="285750" indent="-285750">
              <a:buFont typeface="Arial"/>
              <a:buChar char="•"/>
            </a:pPr>
            <a:r>
              <a:rPr lang="en-US" dirty="0"/>
              <a:t>Water</a:t>
            </a:r>
          </a:p>
          <a:p>
            <a:endParaRPr lang="en-US" dirty="0"/>
          </a:p>
          <a:p>
            <a:r>
              <a:rPr lang="en-US" dirty="0"/>
              <a:t>Are the neck ties drowning him or </a:t>
            </a:r>
          </a:p>
          <a:p>
            <a:r>
              <a:rPr lang="en-US" dirty="0"/>
              <a:t>holding him up?  The image is </a:t>
            </a:r>
          </a:p>
          <a:p>
            <a:r>
              <a:rPr lang="en-US" dirty="0"/>
              <a:t>ambiguous.</a:t>
            </a:r>
          </a:p>
          <a:p>
            <a:endParaRPr lang="en-US" dirty="0"/>
          </a:p>
        </p:txBody>
      </p:sp>
      <p:sp>
        <p:nvSpPr>
          <p:cNvPr id="6" name="TextBox 5"/>
          <p:cNvSpPr txBox="1"/>
          <p:nvPr/>
        </p:nvSpPr>
        <p:spPr>
          <a:xfrm>
            <a:off x="114300" y="5156200"/>
            <a:ext cx="8851900" cy="923330"/>
          </a:xfrm>
          <a:prstGeom prst="rect">
            <a:avLst/>
          </a:prstGeom>
          <a:noFill/>
        </p:spPr>
        <p:txBody>
          <a:bodyPr wrap="square" rtlCol="0">
            <a:spAutoFit/>
          </a:bodyPr>
          <a:lstStyle/>
          <a:p>
            <a:r>
              <a:rPr lang="en-US" dirty="0"/>
              <a:t>According to Richard Howells, Barthes ask us to look at the signs, to add them up and to </a:t>
            </a:r>
          </a:p>
          <a:p>
            <a:r>
              <a:rPr lang="en-US" dirty="0"/>
              <a:t>consider the </a:t>
            </a:r>
            <a:r>
              <a:rPr lang="en-US" b="1" dirty="0"/>
              <a:t>Myths</a:t>
            </a:r>
            <a:r>
              <a:rPr lang="en-US" dirty="0"/>
              <a:t> communicated through the image—“to expose the underlying ideological  assumptions of the society in which it was created” (2004, p.96)</a:t>
            </a:r>
          </a:p>
        </p:txBody>
      </p:sp>
    </p:spTree>
    <p:extLst>
      <p:ext uri="{BB962C8B-B14F-4D97-AF65-F5344CB8AC3E}">
        <p14:creationId xmlns:p14="http://schemas.microsoft.com/office/powerpoint/2010/main" val="4105567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Review of the last four weeks</a:t>
            </a:r>
            <a:br>
              <a:rPr lang="en-US" dirty="0"/>
            </a:br>
            <a:endParaRPr lang="en-US" dirty="0"/>
          </a:p>
        </p:txBody>
      </p:sp>
      <p:sp>
        <p:nvSpPr>
          <p:cNvPr id="3" name="Content Placeholder 2"/>
          <p:cNvSpPr>
            <a:spLocks noGrp="1"/>
          </p:cNvSpPr>
          <p:nvPr>
            <p:ph idx="1"/>
          </p:nvPr>
        </p:nvSpPr>
        <p:spPr>
          <a:xfrm>
            <a:off x="109057" y="1166018"/>
            <a:ext cx="8925885" cy="4823302"/>
          </a:xfrm>
        </p:spPr>
        <p:txBody>
          <a:bodyPr>
            <a:noAutofit/>
          </a:bodyPr>
          <a:lstStyle/>
          <a:p>
            <a:endParaRPr lang="en-US" sz="2000" dirty="0"/>
          </a:p>
          <a:p>
            <a:r>
              <a:rPr lang="en-US" sz="2800" dirty="0"/>
              <a:t>Critical Writing and Writing Intelligence</a:t>
            </a:r>
          </a:p>
          <a:p>
            <a:pPr lvl="2"/>
            <a:r>
              <a:rPr lang="en-US" sz="2000" i="1" dirty="0"/>
              <a:t>They Say I Say </a:t>
            </a:r>
            <a:r>
              <a:rPr lang="en-US" sz="2000" dirty="0"/>
              <a:t>textbook Chapters 1-10</a:t>
            </a:r>
          </a:p>
          <a:p>
            <a:pPr lvl="2"/>
            <a:r>
              <a:rPr lang="en-US" sz="2000" dirty="0" err="1"/>
              <a:t>Ruggeiro</a:t>
            </a:r>
            <a:r>
              <a:rPr lang="en-US" sz="2000" dirty="0"/>
              <a:t> Critical Thinking pdf</a:t>
            </a:r>
          </a:p>
          <a:p>
            <a:pPr lvl="2"/>
            <a:r>
              <a:rPr lang="en-US" sz="2000" dirty="0"/>
              <a:t>4C’s of Citation handout</a:t>
            </a:r>
          </a:p>
          <a:p>
            <a:pPr marL="914400" lvl="2" indent="0">
              <a:buNone/>
            </a:pPr>
            <a:endParaRPr lang="en-US" sz="2000" dirty="0"/>
          </a:p>
          <a:p>
            <a:r>
              <a:rPr lang="en-US" sz="2800" dirty="0"/>
              <a:t>Hermeneutic Tools, Critical Reading, Visual Literacy</a:t>
            </a:r>
          </a:p>
          <a:p>
            <a:pPr lvl="1"/>
            <a:r>
              <a:rPr lang="en-US" sz="2000" dirty="0"/>
              <a:t>Norman’s 3 Levels of Design: readings objects through a design lens</a:t>
            </a:r>
          </a:p>
          <a:p>
            <a:pPr lvl="1"/>
            <a:r>
              <a:rPr lang="en-US" sz="2000" dirty="0"/>
              <a:t>Semiotics (Barthes): interpretation of signs in visual culture (described in Howells Ch. 5 )</a:t>
            </a:r>
          </a:p>
          <a:p>
            <a:pPr lvl="1"/>
            <a:r>
              <a:rPr lang="en-US" sz="2000" dirty="0"/>
              <a:t>Geertz’s Cultural Interpretation (described in Howells Ch. 6)</a:t>
            </a:r>
          </a:p>
          <a:p>
            <a:pPr lvl="1"/>
            <a:r>
              <a:rPr lang="en-US" sz="2000" dirty="0"/>
              <a:t>Barthes’ </a:t>
            </a:r>
            <a:r>
              <a:rPr lang="en-US" sz="2000" dirty="0" err="1"/>
              <a:t>Studium</a:t>
            </a:r>
            <a:r>
              <a:rPr lang="en-US" sz="2000" dirty="0"/>
              <a:t> and Punctum: Interpreting photographs</a:t>
            </a:r>
          </a:p>
          <a:p>
            <a:endParaRPr lang="en-US" sz="2000" dirty="0"/>
          </a:p>
        </p:txBody>
      </p:sp>
    </p:spTree>
    <p:extLst>
      <p:ext uri="{BB962C8B-B14F-4D97-AF65-F5344CB8AC3E}">
        <p14:creationId xmlns:p14="http://schemas.microsoft.com/office/powerpoint/2010/main" val="1656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800" dirty="0"/>
              <a:t>Hermeneutic Analysis: </a:t>
            </a:r>
            <a:br>
              <a:rPr lang="en-US" sz="2800" dirty="0"/>
            </a:br>
            <a:r>
              <a:rPr lang="en-US" sz="2800" dirty="0"/>
              <a:t>What do ties mean in North </a:t>
            </a:r>
            <a:br>
              <a:rPr lang="en-US" sz="2800" dirty="0"/>
            </a:br>
            <a:r>
              <a:rPr lang="en-US" sz="2800" dirty="0"/>
              <a:t>American culture? </a:t>
            </a:r>
            <a:r>
              <a:rPr lang="en-US" sz="2800" i="1" dirty="0"/>
              <a:t>How </a:t>
            </a:r>
            <a:r>
              <a:rPr lang="en-US" sz="2800" dirty="0"/>
              <a:t>do they mean?</a:t>
            </a:r>
          </a:p>
        </p:txBody>
      </p:sp>
      <p:sp>
        <p:nvSpPr>
          <p:cNvPr id="4" name="Text Placeholder 3"/>
          <p:cNvSpPr>
            <a:spLocks noGrp="1"/>
          </p:cNvSpPr>
          <p:nvPr>
            <p:ph type="body" idx="1"/>
          </p:nvPr>
        </p:nvSpPr>
        <p:spPr/>
        <p:txBody>
          <a:bodyPr/>
          <a:lstStyle/>
          <a:p>
            <a:r>
              <a:rPr lang="en-US" dirty="0"/>
              <a:t>Norman</a:t>
            </a:r>
          </a:p>
        </p:txBody>
      </p:sp>
      <p:sp>
        <p:nvSpPr>
          <p:cNvPr id="7" name="Content Placeholder 6"/>
          <p:cNvSpPr>
            <a:spLocks noGrp="1"/>
          </p:cNvSpPr>
          <p:nvPr>
            <p:ph sz="half" idx="2"/>
          </p:nvPr>
        </p:nvSpPr>
        <p:spPr/>
        <p:txBody>
          <a:bodyPr>
            <a:normAutofit fontScale="92500" lnSpcReduction="10000"/>
          </a:bodyPr>
          <a:lstStyle/>
          <a:p>
            <a:pPr marL="285750" indent="-285750">
              <a:buFont typeface="Arial"/>
              <a:buChar char="•"/>
            </a:pPr>
            <a:r>
              <a:rPr lang="en-US" dirty="0"/>
              <a:t>Visceral level: creates a first impression</a:t>
            </a:r>
          </a:p>
          <a:p>
            <a:pPr marL="285750" indent="-285750">
              <a:buFont typeface="Arial"/>
              <a:buChar char="•"/>
            </a:pPr>
            <a:r>
              <a:rPr lang="en-US" dirty="0" err="1"/>
              <a:t>Behavioural</a:t>
            </a:r>
            <a:r>
              <a:rPr lang="en-US" dirty="0"/>
              <a:t> level: Not really functional; no practical function</a:t>
            </a:r>
          </a:p>
          <a:p>
            <a:pPr marL="285750" indent="-285750">
              <a:buFont typeface="Arial"/>
              <a:buChar char="•"/>
            </a:pPr>
            <a:r>
              <a:rPr lang="en-US" dirty="0"/>
              <a:t>Reflective: an inherited identity (all ties pictured have been passed down)</a:t>
            </a:r>
          </a:p>
          <a:p>
            <a:pPr marL="285750" indent="-285750">
              <a:buFont typeface="Arial"/>
              <a:buChar char="•"/>
            </a:pPr>
            <a:endParaRPr lang="en-US" dirty="0"/>
          </a:p>
          <a:p>
            <a:pPr marL="0" indent="0">
              <a:buNone/>
            </a:pPr>
            <a:endParaRPr lang="en-US" dirty="0"/>
          </a:p>
        </p:txBody>
      </p:sp>
      <p:sp>
        <p:nvSpPr>
          <p:cNvPr id="8" name="Text Placeholder 7"/>
          <p:cNvSpPr>
            <a:spLocks noGrp="1"/>
          </p:cNvSpPr>
          <p:nvPr>
            <p:ph type="body" sz="quarter" idx="3"/>
          </p:nvPr>
        </p:nvSpPr>
        <p:spPr/>
        <p:txBody>
          <a:bodyPr/>
          <a:lstStyle/>
          <a:p>
            <a:r>
              <a:rPr lang="en-US" dirty="0"/>
              <a:t>Barthes/Howells (p.97)</a:t>
            </a:r>
          </a:p>
        </p:txBody>
      </p:sp>
      <p:sp>
        <p:nvSpPr>
          <p:cNvPr id="9" name="Content Placeholder 8"/>
          <p:cNvSpPr>
            <a:spLocks noGrp="1"/>
          </p:cNvSpPr>
          <p:nvPr>
            <p:ph sz="quarter" idx="4"/>
          </p:nvPr>
        </p:nvSpPr>
        <p:spPr/>
        <p:txBody>
          <a:bodyPr>
            <a:normAutofit fontScale="92500" lnSpcReduction="10000"/>
          </a:bodyPr>
          <a:lstStyle/>
          <a:p>
            <a:pPr marL="0" indent="0">
              <a:buNone/>
            </a:pPr>
            <a:r>
              <a:rPr lang="en-US" dirty="0"/>
              <a:t>The function of the tie is entirely semiotic:</a:t>
            </a:r>
          </a:p>
          <a:p>
            <a:r>
              <a:rPr lang="en-US" dirty="0"/>
              <a:t>Professionalism?</a:t>
            </a:r>
          </a:p>
          <a:p>
            <a:r>
              <a:rPr lang="en-US" dirty="0"/>
              <a:t>Masculinity?</a:t>
            </a:r>
          </a:p>
          <a:p>
            <a:r>
              <a:rPr lang="en-US" dirty="0"/>
              <a:t>Power?</a:t>
            </a:r>
          </a:p>
          <a:p>
            <a:r>
              <a:rPr lang="en-US" dirty="0"/>
              <a:t>Uniformity?</a:t>
            </a:r>
          </a:p>
          <a:p>
            <a:pPr marL="0" indent="0">
              <a:buNone/>
            </a:pPr>
            <a:endParaRPr lang="en-US" dirty="0"/>
          </a:p>
          <a:p>
            <a:pPr marL="0" indent="0">
              <a:buNone/>
            </a:pPr>
            <a:r>
              <a:rPr lang="en-US" dirty="0"/>
              <a:t>Clifford Geertz</a:t>
            </a:r>
          </a:p>
          <a:p>
            <a:r>
              <a:rPr lang="en-US" dirty="0"/>
              <a:t>A tie is a text that tells us something about the culture within which it functions</a:t>
            </a:r>
          </a:p>
        </p:txBody>
      </p:sp>
      <p:pic>
        <p:nvPicPr>
          <p:cNvPr id="10" name="Content Placeholder 3" descr="Screen Shot 2014-09-15 at 7.30.03 PM.png">
            <a:hlinkClick r:id="rId3"/>
            <a:extLst>
              <a:ext uri="{FF2B5EF4-FFF2-40B4-BE49-F238E27FC236}">
                <a16:creationId xmlns:a16="http://schemas.microsoft.com/office/drawing/2014/main" id="{F3E9C0DB-DFFC-3E42-94C8-F3016E70C56B}"/>
              </a:ext>
            </a:extLst>
          </p:cNvPr>
          <p:cNvPicPr>
            <a:picLocks noChangeAspect="1"/>
          </p:cNvPicPr>
          <p:nvPr/>
        </p:nvPicPr>
        <p:blipFill>
          <a:blip r:embed="rId4">
            <a:extLst>
              <a:ext uri="{28A0092B-C50C-407E-A947-70E740481C1C}">
                <a14:useLocalDpi xmlns:a14="http://schemas.microsoft.com/office/drawing/2010/main" val="0"/>
              </a:ext>
            </a:extLst>
          </a:blip>
          <a:srcRect l="-9230" r="-9230"/>
          <a:stretch>
            <a:fillRect/>
          </a:stretch>
        </p:blipFill>
        <p:spPr>
          <a:xfrm>
            <a:off x="6153343" y="176618"/>
            <a:ext cx="2607276" cy="1433902"/>
          </a:xfrm>
          <a:prstGeom prst="rect">
            <a:avLst/>
          </a:prstGeom>
        </p:spPr>
      </p:pic>
      <p:sp>
        <p:nvSpPr>
          <p:cNvPr id="11" name="TextBox 10">
            <a:extLst>
              <a:ext uri="{FF2B5EF4-FFF2-40B4-BE49-F238E27FC236}">
                <a16:creationId xmlns:a16="http://schemas.microsoft.com/office/drawing/2014/main" id="{77697D93-B97E-4244-BA69-FD99447D2AEB}"/>
              </a:ext>
            </a:extLst>
          </p:cNvPr>
          <p:cNvSpPr txBox="1"/>
          <p:nvPr/>
        </p:nvSpPr>
        <p:spPr>
          <a:xfrm>
            <a:off x="6269772" y="0"/>
            <a:ext cx="4276476" cy="215444"/>
          </a:xfrm>
          <a:prstGeom prst="rect">
            <a:avLst/>
          </a:prstGeom>
          <a:noFill/>
        </p:spPr>
        <p:txBody>
          <a:bodyPr wrap="square" rtlCol="0">
            <a:spAutoFit/>
          </a:bodyPr>
          <a:lstStyle/>
          <a:p>
            <a:r>
              <a:rPr lang="en-US" sz="800" dirty="0"/>
              <a:t>http://</a:t>
            </a:r>
            <a:r>
              <a:rPr lang="en-US" sz="800" dirty="0" err="1"/>
              <a:t>www.simonrademan.co.za</a:t>
            </a:r>
            <a:r>
              <a:rPr lang="en-US" sz="800" dirty="0"/>
              <a:t>/homepage-</a:t>
            </a:r>
            <a:r>
              <a:rPr lang="en-US" sz="800" dirty="0" err="1"/>
              <a:t>buy.htm</a:t>
            </a:r>
            <a:endParaRPr lang="en-US" sz="800" dirty="0"/>
          </a:p>
        </p:txBody>
      </p:sp>
      <p:sp>
        <p:nvSpPr>
          <p:cNvPr id="5" name="TextBox 4">
            <a:extLst>
              <a:ext uri="{FF2B5EF4-FFF2-40B4-BE49-F238E27FC236}">
                <a16:creationId xmlns:a16="http://schemas.microsoft.com/office/drawing/2014/main" id="{B3E8C4D4-FFA4-1F4B-AA47-313DD3F7B8A4}"/>
              </a:ext>
            </a:extLst>
          </p:cNvPr>
          <p:cNvSpPr txBox="1"/>
          <p:nvPr/>
        </p:nvSpPr>
        <p:spPr>
          <a:xfrm>
            <a:off x="457200" y="5021601"/>
            <a:ext cx="3785286" cy="923330"/>
          </a:xfrm>
          <a:prstGeom prst="rect">
            <a:avLst/>
          </a:prstGeom>
          <a:noFill/>
        </p:spPr>
        <p:txBody>
          <a:bodyPr wrap="square" rtlCol="0">
            <a:spAutoFit/>
          </a:bodyPr>
          <a:lstStyle/>
          <a:p>
            <a:r>
              <a:rPr lang="en-US" dirty="0"/>
              <a:t>QUESTION:</a:t>
            </a:r>
          </a:p>
          <a:p>
            <a:r>
              <a:rPr lang="en-US" dirty="0"/>
              <a:t>How has the meaning of the necktie changed in relation to male identity?</a:t>
            </a:r>
          </a:p>
        </p:txBody>
      </p:sp>
      <p:cxnSp>
        <p:nvCxnSpPr>
          <p:cNvPr id="12" name="Straight Arrow Connector 11">
            <a:extLst>
              <a:ext uri="{FF2B5EF4-FFF2-40B4-BE49-F238E27FC236}">
                <a16:creationId xmlns:a16="http://schemas.microsoft.com/office/drawing/2014/main" id="{6F714003-E70A-3E44-8007-95837AB4D7E6}"/>
              </a:ext>
            </a:extLst>
          </p:cNvPr>
          <p:cNvCxnSpPr/>
          <p:nvPr/>
        </p:nvCxnSpPr>
        <p:spPr>
          <a:xfrm flipH="1">
            <a:off x="4110681" y="5560541"/>
            <a:ext cx="741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61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erson standing in front of a crowd&#10;&#10;Description automatically generated">
            <a:extLst>
              <a:ext uri="{FF2B5EF4-FFF2-40B4-BE49-F238E27FC236}">
                <a16:creationId xmlns:a16="http://schemas.microsoft.com/office/drawing/2014/main" id="{ECB9E16D-B5AD-C743-AC11-C4E57CD79616}"/>
              </a:ext>
            </a:extLst>
          </p:cNvPr>
          <p:cNvPicPr>
            <a:picLocks noChangeAspect="1"/>
          </p:cNvPicPr>
          <p:nvPr/>
        </p:nvPicPr>
        <p:blipFill>
          <a:blip r:embed="rId3"/>
          <a:stretch>
            <a:fillRect/>
          </a:stretch>
        </p:blipFill>
        <p:spPr>
          <a:xfrm>
            <a:off x="63231" y="2220364"/>
            <a:ext cx="5369077" cy="2542615"/>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66339E9B-9482-B146-B6E7-1129FD33868D}"/>
              </a:ext>
            </a:extLst>
          </p:cNvPr>
          <p:cNvPicPr>
            <a:picLocks noChangeAspect="1"/>
          </p:cNvPicPr>
          <p:nvPr/>
        </p:nvPicPr>
        <p:blipFill>
          <a:blip r:embed="rId4"/>
          <a:stretch>
            <a:fillRect/>
          </a:stretch>
        </p:blipFill>
        <p:spPr>
          <a:xfrm>
            <a:off x="5687452" y="889977"/>
            <a:ext cx="2522236" cy="3488701"/>
          </a:xfrm>
          <a:prstGeom prst="rect">
            <a:avLst/>
          </a:prstGeom>
        </p:spPr>
      </p:pic>
      <p:sp>
        <p:nvSpPr>
          <p:cNvPr id="2" name="Title 1"/>
          <p:cNvSpPr>
            <a:spLocks noGrp="1"/>
          </p:cNvSpPr>
          <p:nvPr>
            <p:ph type="title"/>
          </p:nvPr>
        </p:nvSpPr>
        <p:spPr>
          <a:xfrm>
            <a:off x="241300" y="0"/>
            <a:ext cx="8712200" cy="927100"/>
          </a:xfrm>
        </p:spPr>
        <p:txBody>
          <a:bodyPr>
            <a:normAutofit/>
          </a:bodyPr>
          <a:lstStyle/>
          <a:p>
            <a:pPr algn="l"/>
            <a:r>
              <a:rPr lang="en-US" sz="3200" dirty="0"/>
              <a:t>Hermeneutic Analysis: Supporting your analysis</a:t>
            </a:r>
          </a:p>
        </p:txBody>
      </p:sp>
      <p:pic>
        <p:nvPicPr>
          <p:cNvPr id="13" name="Picture 12" descr="A screenshot of a social media post&#10;&#10;Description automatically generated">
            <a:extLst>
              <a:ext uri="{FF2B5EF4-FFF2-40B4-BE49-F238E27FC236}">
                <a16:creationId xmlns:a16="http://schemas.microsoft.com/office/drawing/2014/main" id="{37DF25A9-233E-3A4E-A66F-4BAD65E2088C}"/>
              </a:ext>
            </a:extLst>
          </p:cNvPr>
          <p:cNvPicPr>
            <a:picLocks noChangeAspect="1"/>
          </p:cNvPicPr>
          <p:nvPr/>
        </p:nvPicPr>
        <p:blipFill rotWithShape="1">
          <a:blip r:embed="rId5"/>
          <a:srcRect l="-286" t="38919" r="286" b="38455"/>
          <a:stretch/>
        </p:blipFill>
        <p:spPr>
          <a:xfrm>
            <a:off x="95938" y="1090976"/>
            <a:ext cx="4229451" cy="739451"/>
          </a:xfrm>
          <a:prstGeom prst="rect">
            <a:avLst/>
          </a:prstGeom>
        </p:spPr>
      </p:pic>
      <p:sp>
        <p:nvSpPr>
          <p:cNvPr id="15" name="Rectangle 14">
            <a:extLst>
              <a:ext uri="{FF2B5EF4-FFF2-40B4-BE49-F238E27FC236}">
                <a16:creationId xmlns:a16="http://schemas.microsoft.com/office/drawing/2014/main" id="{2F2AD307-A098-8C47-8BB1-923A602A3441}"/>
              </a:ext>
            </a:extLst>
          </p:cNvPr>
          <p:cNvSpPr/>
          <p:nvPr/>
        </p:nvSpPr>
        <p:spPr>
          <a:xfrm>
            <a:off x="63231" y="1813375"/>
            <a:ext cx="4572000" cy="215444"/>
          </a:xfrm>
          <a:prstGeom prst="rect">
            <a:avLst/>
          </a:prstGeom>
        </p:spPr>
        <p:txBody>
          <a:bodyPr>
            <a:spAutoFit/>
          </a:bodyPr>
          <a:lstStyle/>
          <a:p>
            <a:r>
              <a:rPr lang="en-US" sz="800" dirty="0"/>
              <a:t>https://</a:t>
            </a:r>
            <a:r>
              <a:rPr lang="en-US" sz="800" dirty="0" err="1"/>
              <a:t>africanah.org</a:t>
            </a:r>
            <a:r>
              <a:rPr lang="en-US" sz="800" dirty="0"/>
              <a:t>/</a:t>
            </a:r>
            <a:r>
              <a:rPr lang="en-US" sz="800" dirty="0" err="1"/>
              <a:t>jamaica</a:t>
            </a:r>
            <a:r>
              <a:rPr lang="en-US" sz="800" dirty="0"/>
              <a:t>-biennial-</a:t>
            </a:r>
            <a:r>
              <a:rPr lang="en-US" sz="800" dirty="0" err="1"/>
              <a:t>cosmo</a:t>
            </a:r>
            <a:r>
              <a:rPr lang="en-US" sz="800" dirty="0"/>
              <a:t>-</a:t>
            </a:r>
            <a:r>
              <a:rPr lang="en-US" sz="800" dirty="0" err="1"/>
              <a:t>whyte</a:t>
            </a:r>
            <a:r>
              <a:rPr lang="en-US" sz="800" dirty="0"/>
              <a:t>/</a:t>
            </a:r>
          </a:p>
        </p:txBody>
      </p:sp>
      <p:pic>
        <p:nvPicPr>
          <p:cNvPr id="23" name="Picture 22" descr="A screenshot of a cell phone&#10;&#10;Description automatically generated">
            <a:extLst>
              <a:ext uri="{FF2B5EF4-FFF2-40B4-BE49-F238E27FC236}">
                <a16:creationId xmlns:a16="http://schemas.microsoft.com/office/drawing/2014/main" id="{5255B8FF-7A96-6C4C-937A-35D761CD66C3}"/>
              </a:ext>
            </a:extLst>
          </p:cNvPr>
          <p:cNvPicPr>
            <a:picLocks noChangeAspect="1"/>
          </p:cNvPicPr>
          <p:nvPr/>
        </p:nvPicPr>
        <p:blipFill>
          <a:blip r:embed="rId6"/>
          <a:stretch>
            <a:fillRect/>
          </a:stretch>
        </p:blipFill>
        <p:spPr>
          <a:xfrm>
            <a:off x="3456549" y="3803830"/>
            <a:ext cx="2849689" cy="2698171"/>
          </a:xfrm>
          <a:prstGeom prst="rect">
            <a:avLst/>
          </a:prstGeom>
        </p:spPr>
      </p:pic>
      <p:sp>
        <p:nvSpPr>
          <p:cNvPr id="24" name="Rectangle 23">
            <a:extLst>
              <a:ext uri="{FF2B5EF4-FFF2-40B4-BE49-F238E27FC236}">
                <a16:creationId xmlns:a16="http://schemas.microsoft.com/office/drawing/2014/main" id="{7472E795-7573-2743-AA43-233FB724740C}"/>
              </a:ext>
            </a:extLst>
          </p:cNvPr>
          <p:cNvSpPr/>
          <p:nvPr/>
        </p:nvSpPr>
        <p:spPr>
          <a:xfrm>
            <a:off x="3785019" y="6490405"/>
            <a:ext cx="4572000" cy="215444"/>
          </a:xfrm>
          <a:prstGeom prst="rect">
            <a:avLst/>
          </a:prstGeom>
        </p:spPr>
        <p:txBody>
          <a:bodyPr>
            <a:spAutoFit/>
          </a:bodyPr>
          <a:lstStyle/>
          <a:p>
            <a:r>
              <a:rPr lang="en-US" sz="800" dirty="0"/>
              <a:t>https://</a:t>
            </a:r>
            <a:r>
              <a:rPr lang="en-US" sz="800" dirty="0" err="1"/>
              <a:t>fortune.com</a:t>
            </a:r>
            <a:r>
              <a:rPr lang="en-US" sz="800" dirty="0"/>
              <a:t>/2014/02/27/the-tie-is-so-old-school</a:t>
            </a:r>
            <a:r>
              <a:rPr lang="en-US" sz="800" dirty="0">
                <a:solidFill>
                  <a:schemeClr val="bg1"/>
                </a:solidFill>
              </a:rPr>
              <a:t>/</a:t>
            </a:r>
          </a:p>
        </p:txBody>
      </p:sp>
      <p:sp>
        <p:nvSpPr>
          <p:cNvPr id="25" name="Rectangle 24">
            <a:extLst>
              <a:ext uri="{FF2B5EF4-FFF2-40B4-BE49-F238E27FC236}">
                <a16:creationId xmlns:a16="http://schemas.microsoft.com/office/drawing/2014/main" id="{72189AEB-24A7-044F-B751-46D27A761B6B}"/>
              </a:ext>
            </a:extLst>
          </p:cNvPr>
          <p:cNvSpPr/>
          <p:nvPr/>
        </p:nvSpPr>
        <p:spPr>
          <a:xfrm>
            <a:off x="0" y="4728874"/>
            <a:ext cx="4572000" cy="215444"/>
          </a:xfrm>
          <a:prstGeom prst="rect">
            <a:avLst/>
          </a:prstGeom>
        </p:spPr>
        <p:txBody>
          <a:bodyPr>
            <a:spAutoFit/>
          </a:bodyPr>
          <a:lstStyle/>
          <a:p>
            <a:r>
              <a:rPr lang="en-US" sz="800" dirty="0"/>
              <a:t>http://</a:t>
            </a:r>
            <a:r>
              <a:rPr lang="en-US" sz="800" dirty="0" err="1"/>
              <a:t>www.bbc.com</a:t>
            </a:r>
            <a:r>
              <a:rPr lang="en-US" sz="800" dirty="0"/>
              <a:t>/culture/story/20190307-is-it-the-end-for-the-mans-suit</a:t>
            </a:r>
          </a:p>
        </p:txBody>
      </p:sp>
      <p:sp>
        <p:nvSpPr>
          <p:cNvPr id="26" name="Rectangle 25">
            <a:extLst>
              <a:ext uri="{FF2B5EF4-FFF2-40B4-BE49-F238E27FC236}">
                <a16:creationId xmlns:a16="http://schemas.microsoft.com/office/drawing/2014/main" id="{FCF005B6-7AC9-1045-9A6D-3DE2720EBB81}"/>
              </a:ext>
            </a:extLst>
          </p:cNvPr>
          <p:cNvSpPr/>
          <p:nvPr/>
        </p:nvSpPr>
        <p:spPr>
          <a:xfrm>
            <a:off x="5580868" y="706810"/>
            <a:ext cx="4572000" cy="215444"/>
          </a:xfrm>
          <a:prstGeom prst="rect">
            <a:avLst/>
          </a:prstGeom>
        </p:spPr>
        <p:txBody>
          <a:bodyPr>
            <a:spAutoFit/>
          </a:bodyPr>
          <a:lstStyle/>
          <a:p>
            <a:r>
              <a:rPr lang="en-US" sz="800" dirty="0"/>
              <a:t>https://</a:t>
            </a:r>
            <a:r>
              <a:rPr lang="en-US" sz="800" dirty="0" err="1"/>
              <a:t>www.macleans.ca</a:t>
            </a:r>
            <a:r>
              <a:rPr lang="en-US" sz="800" dirty="0"/>
              <a:t>/society/life/</a:t>
            </a:r>
            <a:r>
              <a:rPr lang="en-US" sz="800" dirty="0" err="1"/>
              <a:t>weve</a:t>
            </a:r>
            <a:r>
              <a:rPr lang="en-US" sz="800" dirty="0"/>
              <a:t>-come-undone/</a:t>
            </a:r>
          </a:p>
        </p:txBody>
      </p:sp>
    </p:spTree>
    <p:extLst>
      <p:ext uri="{BB962C8B-B14F-4D97-AF65-F5344CB8AC3E}">
        <p14:creationId xmlns:p14="http://schemas.microsoft.com/office/powerpoint/2010/main" val="2947610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0"/>
            <a:ext cx="8712200" cy="927100"/>
          </a:xfrm>
        </p:spPr>
        <p:txBody>
          <a:bodyPr>
            <a:normAutofit/>
          </a:bodyPr>
          <a:lstStyle/>
          <a:p>
            <a:pPr algn="l"/>
            <a:r>
              <a:rPr lang="en-US" sz="3200" dirty="0"/>
              <a:t>Discussing the Larger Issue</a:t>
            </a:r>
          </a:p>
        </p:txBody>
      </p:sp>
      <p:pic>
        <p:nvPicPr>
          <p:cNvPr id="14" name="Picture 13" descr="A close up of a newspaper&#10;&#10;Description automatically generated">
            <a:extLst>
              <a:ext uri="{FF2B5EF4-FFF2-40B4-BE49-F238E27FC236}">
                <a16:creationId xmlns:a16="http://schemas.microsoft.com/office/drawing/2014/main" id="{3AFE65AB-F268-2647-A4C5-F927A32608DF}"/>
              </a:ext>
            </a:extLst>
          </p:cNvPr>
          <p:cNvPicPr>
            <a:picLocks noChangeAspect="1"/>
          </p:cNvPicPr>
          <p:nvPr/>
        </p:nvPicPr>
        <p:blipFill>
          <a:blip r:embed="rId3"/>
          <a:stretch>
            <a:fillRect/>
          </a:stretch>
        </p:blipFill>
        <p:spPr>
          <a:xfrm>
            <a:off x="763572" y="955934"/>
            <a:ext cx="3498333" cy="5014278"/>
          </a:xfrm>
          <a:prstGeom prst="rect">
            <a:avLst/>
          </a:prstGeom>
        </p:spPr>
      </p:pic>
      <p:sp>
        <p:nvSpPr>
          <p:cNvPr id="15" name="Rectangle 14">
            <a:extLst>
              <a:ext uri="{FF2B5EF4-FFF2-40B4-BE49-F238E27FC236}">
                <a16:creationId xmlns:a16="http://schemas.microsoft.com/office/drawing/2014/main" id="{7A13D363-035F-FE49-8FC7-A38B71DF0D28}"/>
              </a:ext>
            </a:extLst>
          </p:cNvPr>
          <p:cNvSpPr/>
          <p:nvPr/>
        </p:nvSpPr>
        <p:spPr>
          <a:xfrm>
            <a:off x="1425461" y="5999046"/>
            <a:ext cx="2656345" cy="215444"/>
          </a:xfrm>
          <a:prstGeom prst="rect">
            <a:avLst/>
          </a:prstGeom>
        </p:spPr>
        <p:txBody>
          <a:bodyPr wrap="square">
            <a:spAutoFit/>
          </a:bodyPr>
          <a:lstStyle/>
          <a:p>
            <a:r>
              <a:rPr lang="en-CA" sz="800" dirty="0">
                <a:hlinkClick r:id="rId4"/>
              </a:rPr>
              <a:t>https://onlinelibrary.wiley.com/doi/abs/10.1037/h0087691</a:t>
            </a:r>
            <a:endParaRPr lang="en-US" sz="800" dirty="0"/>
          </a:p>
        </p:txBody>
      </p:sp>
      <p:pic>
        <p:nvPicPr>
          <p:cNvPr id="17" name="Picture 16" descr="A screenshot of a cell phone&#10;&#10;Description automatically generated">
            <a:extLst>
              <a:ext uri="{FF2B5EF4-FFF2-40B4-BE49-F238E27FC236}">
                <a16:creationId xmlns:a16="http://schemas.microsoft.com/office/drawing/2014/main" id="{8D18E174-FBAC-A74C-ACFC-6296706BEBF0}"/>
              </a:ext>
            </a:extLst>
          </p:cNvPr>
          <p:cNvPicPr>
            <a:picLocks noChangeAspect="1"/>
          </p:cNvPicPr>
          <p:nvPr/>
        </p:nvPicPr>
        <p:blipFill>
          <a:blip r:embed="rId5"/>
          <a:stretch>
            <a:fillRect/>
          </a:stretch>
        </p:blipFill>
        <p:spPr>
          <a:xfrm>
            <a:off x="5111490" y="943463"/>
            <a:ext cx="3336099" cy="4984292"/>
          </a:xfrm>
          <a:prstGeom prst="rect">
            <a:avLst/>
          </a:prstGeom>
        </p:spPr>
      </p:pic>
      <p:sp>
        <p:nvSpPr>
          <p:cNvPr id="18" name="Rectangle 17">
            <a:extLst>
              <a:ext uri="{FF2B5EF4-FFF2-40B4-BE49-F238E27FC236}">
                <a16:creationId xmlns:a16="http://schemas.microsoft.com/office/drawing/2014/main" id="{F520A283-51B0-8B41-BB29-4CFA29CC9D05}"/>
              </a:ext>
            </a:extLst>
          </p:cNvPr>
          <p:cNvSpPr/>
          <p:nvPr/>
        </p:nvSpPr>
        <p:spPr>
          <a:xfrm>
            <a:off x="5623986" y="5944119"/>
            <a:ext cx="2823603" cy="215444"/>
          </a:xfrm>
          <a:prstGeom prst="rect">
            <a:avLst/>
          </a:prstGeom>
        </p:spPr>
        <p:txBody>
          <a:bodyPr wrap="square">
            <a:spAutoFit/>
          </a:bodyPr>
          <a:lstStyle/>
          <a:p>
            <a:r>
              <a:rPr lang="en-CA" sz="800" dirty="0">
                <a:hlinkClick r:id="rId6"/>
              </a:rPr>
              <a:t>https://www.taylorfrancis.com/books/e/9781315587691</a:t>
            </a:r>
            <a:endParaRPr lang="en-US" sz="800" dirty="0"/>
          </a:p>
        </p:txBody>
      </p:sp>
    </p:spTree>
    <p:extLst>
      <p:ext uri="{BB962C8B-B14F-4D97-AF65-F5344CB8AC3E}">
        <p14:creationId xmlns:p14="http://schemas.microsoft.com/office/powerpoint/2010/main" val="2276237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4129"/>
            <a:ext cx="8229600" cy="1143000"/>
          </a:xfrm>
        </p:spPr>
        <p:txBody>
          <a:bodyPr>
            <a:normAutofit/>
          </a:bodyPr>
          <a:lstStyle/>
          <a:p>
            <a:r>
              <a:rPr lang="en-US" sz="3200" dirty="0"/>
              <a:t>Bringing it all together….</a:t>
            </a:r>
          </a:p>
        </p:txBody>
      </p:sp>
      <p:sp>
        <p:nvSpPr>
          <p:cNvPr id="3" name="TextBox 2"/>
          <p:cNvSpPr txBox="1"/>
          <p:nvPr/>
        </p:nvSpPr>
        <p:spPr>
          <a:xfrm>
            <a:off x="292098" y="640913"/>
            <a:ext cx="8559801" cy="5940088"/>
          </a:xfrm>
          <a:prstGeom prst="rect">
            <a:avLst/>
          </a:prstGeom>
          <a:noFill/>
        </p:spPr>
        <p:txBody>
          <a:bodyPr wrap="square" rtlCol="0">
            <a:spAutoFit/>
          </a:bodyPr>
          <a:lstStyle/>
          <a:p>
            <a:endParaRPr lang="en-US" sz="2000" dirty="0"/>
          </a:p>
          <a:p>
            <a:r>
              <a:rPr lang="en-US" dirty="0"/>
              <a:t>The neckties Whyte uses in his artwork have both personal and cultural meaning:</a:t>
            </a:r>
          </a:p>
          <a:p>
            <a:endParaRPr lang="en-US" dirty="0"/>
          </a:p>
          <a:p>
            <a:r>
              <a:rPr lang="en-US" dirty="0"/>
              <a:t>	</a:t>
            </a:r>
            <a:r>
              <a:rPr lang="en-US" b="1" dirty="0"/>
              <a:t>Personal Meaning: </a:t>
            </a:r>
            <a:r>
              <a:rPr lang="en-US" dirty="0"/>
              <a:t>The ties Whyte wears in his Heirloom Series are inherited 	(</a:t>
            </a:r>
            <a:r>
              <a:rPr lang="en-CA" i="1" dirty="0"/>
              <a:t>Jamaica Biennial: Cosmo Whyte</a:t>
            </a:r>
            <a:r>
              <a:rPr lang="en-US" dirty="0"/>
              <a:t>, 2014). Therefore, the ties are imbued with personal</a:t>
            </a:r>
          </a:p>
          <a:p>
            <a:r>
              <a:rPr lang="en-US" dirty="0"/>
              <a:t>	 memories and past identities that he carries with him. *</a:t>
            </a:r>
            <a:r>
              <a:rPr lang="en-US" i="1" dirty="0"/>
              <a:t>connect to Norman’s 	Reflective Level of Design</a:t>
            </a:r>
            <a:r>
              <a:rPr lang="en-US" dirty="0"/>
              <a:t>. </a:t>
            </a:r>
          </a:p>
          <a:p>
            <a:r>
              <a:rPr lang="en-US" dirty="0"/>
              <a:t>	</a:t>
            </a:r>
          </a:p>
          <a:p>
            <a:r>
              <a:rPr lang="en-US" dirty="0"/>
              <a:t>	</a:t>
            </a:r>
            <a:r>
              <a:rPr lang="en-US" b="1" dirty="0"/>
              <a:t>Cultural Meaning: </a:t>
            </a:r>
            <a:r>
              <a:rPr lang="en-US" dirty="0"/>
              <a:t>Ties have traditionally signified  a uniform view of</a:t>
            </a:r>
          </a:p>
          <a:p>
            <a:r>
              <a:rPr lang="en-US" dirty="0"/>
              <a:t>	 masculinity in North America. However, as ideas of male identity</a:t>
            </a:r>
          </a:p>
          <a:p>
            <a:r>
              <a:rPr lang="en-US" dirty="0"/>
              <a:t>	 expand, the cultural meaning of the tie is becoming more ambiguous (</a:t>
            </a:r>
            <a:r>
              <a:rPr lang="en-US" dirty="0" err="1"/>
              <a:t>Patriquin</a:t>
            </a:r>
            <a:r>
              <a:rPr lang="en-US" dirty="0"/>
              <a:t>, 	2011; </a:t>
            </a:r>
            <a:r>
              <a:rPr lang="en-US" dirty="0" err="1"/>
              <a:t>Serwer</a:t>
            </a:r>
            <a:r>
              <a:rPr lang="en-US" dirty="0"/>
              <a:t>, 2014; Laux, 2019)</a:t>
            </a:r>
            <a:r>
              <a:rPr lang="en-US" i="1" dirty="0"/>
              <a:t>. *connect to Barthes or Geertz</a:t>
            </a:r>
          </a:p>
          <a:p>
            <a:endParaRPr lang="en-US" dirty="0"/>
          </a:p>
          <a:p>
            <a:r>
              <a:rPr lang="en-US" dirty="0"/>
              <a:t>Black American males can experience “Invisibility Syndrome” due to racial discrimination. Their individual identities are suppressed, and they must manage multiple, often conflicting identities. (Franklin &amp; Boyd-Franklin, 2000).</a:t>
            </a:r>
          </a:p>
          <a:p>
            <a:endParaRPr lang="en-US" dirty="0"/>
          </a:p>
          <a:p>
            <a:r>
              <a:rPr lang="en-US" dirty="0"/>
              <a:t>In </a:t>
            </a:r>
            <a:r>
              <a:rPr lang="en-US" i="1" dirty="0"/>
              <a:t>High Tide</a:t>
            </a:r>
            <a:r>
              <a:rPr lang="en-US" dirty="0"/>
              <a:t>, Whyte’s relationship with the ties is ambiguous. Is he floating or sinking? Whyte’s personal connection to the ties is unknown. His individuality is invisible to the spectator and interpreted more broadly by critics, such as Fox (2010), as a reference only to African sculpture and Whyte’s cultural heritage. What about his personal heritage?</a:t>
            </a:r>
          </a:p>
        </p:txBody>
      </p:sp>
    </p:spTree>
    <p:extLst>
      <p:ext uri="{BB962C8B-B14F-4D97-AF65-F5344CB8AC3E}">
        <p14:creationId xmlns:p14="http://schemas.microsoft.com/office/powerpoint/2010/main" val="3896579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is MY stance?</a:t>
            </a:r>
            <a:br>
              <a:rPr lang="en-US" sz="3200" dirty="0"/>
            </a:br>
            <a:r>
              <a:rPr lang="en-US" sz="3200" dirty="0"/>
              <a:t> (Thesis statement)</a:t>
            </a:r>
          </a:p>
        </p:txBody>
      </p:sp>
      <p:sp>
        <p:nvSpPr>
          <p:cNvPr id="4" name="Rectangle 3">
            <a:extLst>
              <a:ext uri="{FF2B5EF4-FFF2-40B4-BE49-F238E27FC236}">
                <a16:creationId xmlns:a16="http://schemas.microsoft.com/office/drawing/2014/main" id="{FB5189FC-366C-3E48-B4B7-8A28A308F476}"/>
              </a:ext>
            </a:extLst>
          </p:cNvPr>
          <p:cNvSpPr/>
          <p:nvPr/>
        </p:nvSpPr>
        <p:spPr>
          <a:xfrm>
            <a:off x="589788" y="2088636"/>
            <a:ext cx="7964424" cy="1200329"/>
          </a:xfrm>
          <a:prstGeom prst="rect">
            <a:avLst/>
          </a:prstGeom>
        </p:spPr>
        <p:txBody>
          <a:bodyPr wrap="square">
            <a:spAutoFit/>
          </a:bodyPr>
          <a:lstStyle/>
          <a:p>
            <a:r>
              <a:rPr lang="en-US" dirty="0">
                <a:solidFill>
                  <a:srgbClr val="BB7DC0"/>
                </a:solidFill>
              </a:rPr>
              <a:t>Fox argues that Whyte’s photos are too ambiguous and do not add anything to the topic of male identity. I disagree and argue that it is the ambiguity of the images—in particular  the signs in </a:t>
            </a:r>
            <a:r>
              <a:rPr lang="en-US" i="1" dirty="0">
                <a:solidFill>
                  <a:srgbClr val="BB7DC0"/>
                </a:solidFill>
              </a:rPr>
              <a:t>High Tide ---</a:t>
            </a:r>
            <a:r>
              <a:rPr lang="en-US" dirty="0">
                <a:solidFill>
                  <a:srgbClr val="BB7DC0"/>
                </a:solidFill>
              </a:rPr>
              <a:t>that communicate the complexity of navigating “masculine” terrain as an individual and as a Black American.</a:t>
            </a:r>
          </a:p>
        </p:txBody>
      </p:sp>
      <p:sp>
        <p:nvSpPr>
          <p:cNvPr id="5" name="TextBox 4">
            <a:extLst>
              <a:ext uri="{FF2B5EF4-FFF2-40B4-BE49-F238E27FC236}">
                <a16:creationId xmlns:a16="http://schemas.microsoft.com/office/drawing/2014/main" id="{8F4CB326-810B-C845-BA91-8FE71A4AA552}"/>
              </a:ext>
            </a:extLst>
          </p:cNvPr>
          <p:cNvSpPr txBox="1"/>
          <p:nvPr/>
        </p:nvSpPr>
        <p:spPr>
          <a:xfrm>
            <a:off x="589788" y="4266444"/>
            <a:ext cx="8485632" cy="1754326"/>
          </a:xfrm>
          <a:prstGeom prst="rect">
            <a:avLst/>
          </a:prstGeom>
          <a:noFill/>
        </p:spPr>
        <p:txBody>
          <a:bodyPr wrap="square" rtlCol="0">
            <a:spAutoFit/>
          </a:bodyPr>
          <a:lstStyle/>
          <a:p>
            <a:r>
              <a:rPr lang="en-US" dirty="0"/>
              <a:t>Keep in Mind….</a:t>
            </a:r>
          </a:p>
          <a:p>
            <a:endParaRPr lang="en-US" dirty="0"/>
          </a:p>
          <a:p>
            <a:r>
              <a:rPr lang="en-US" dirty="0"/>
              <a:t>There are no right or wrong answers regarding your interpretation and analysis of an artifact; however, there are more convincing answers. </a:t>
            </a:r>
          </a:p>
          <a:p>
            <a:endParaRPr lang="en-US" dirty="0"/>
          </a:p>
          <a:p>
            <a:r>
              <a:rPr lang="en-US" dirty="0"/>
              <a:t>In your paper, you must persuade the reader of your side with CREDIBLE EVIDENCE.</a:t>
            </a:r>
          </a:p>
        </p:txBody>
      </p:sp>
    </p:spTree>
    <p:extLst>
      <p:ext uri="{BB962C8B-B14F-4D97-AF65-F5344CB8AC3E}">
        <p14:creationId xmlns:p14="http://schemas.microsoft.com/office/powerpoint/2010/main" val="1340115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3295" y="2474141"/>
            <a:ext cx="8115300" cy="525462"/>
          </a:xfrm>
        </p:spPr>
        <p:txBody>
          <a:bodyPr>
            <a:noAutofit/>
          </a:bodyPr>
          <a:lstStyle/>
          <a:p>
            <a:r>
              <a:rPr lang="en-US" sz="3600" dirty="0">
                <a:latin typeface="+mn-lt"/>
              </a:rPr>
              <a:t>Research Writing Lab</a:t>
            </a:r>
          </a:p>
        </p:txBody>
      </p:sp>
      <p:pic>
        <p:nvPicPr>
          <p:cNvPr id="8" name="Picture 7" descr="A screenshot of a cell phone&#10;&#10;Description automatically generated">
            <a:extLst>
              <a:ext uri="{FF2B5EF4-FFF2-40B4-BE49-F238E27FC236}">
                <a16:creationId xmlns:a16="http://schemas.microsoft.com/office/drawing/2014/main" id="{EAFCECAD-7603-F64E-A2EC-08A2E4E9F9F4}"/>
              </a:ext>
            </a:extLst>
          </p:cNvPr>
          <p:cNvPicPr>
            <a:picLocks noChangeAspect="1"/>
          </p:cNvPicPr>
          <p:nvPr/>
        </p:nvPicPr>
        <p:blipFill>
          <a:blip r:embed="rId3"/>
          <a:stretch>
            <a:fillRect/>
          </a:stretch>
        </p:blipFill>
        <p:spPr>
          <a:xfrm>
            <a:off x="151089" y="568411"/>
            <a:ext cx="4420911" cy="5721178"/>
          </a:xfrm>
          <a:prstGeom prst="rect">
            <a:avLst/>
          </a:prstGeom>
        </p:spPr>
      </p:pic>
    </p:spTree>
    <p:extLst>
      <p:ext uri="{BB962C8B-B14F-4D97-AF65-F5344CB8AC3E}">
        <p14:creationId xmlns:p14="http://schemas.microsoft.com/office/powerpoint/2010/main" val="1874453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798064" cy="1143000"/>
          </a:xfrm>
        </p:spPr>
        <p:txBody>
          <a:bodyPr/>
          <a:lstStyle/>
          <a:p>
            <a:r>
              <a:rPr lang="en-US" dirty="0"/>
              <a:t>Homework</a:t>
            </a:r>
          </a:p>
        </p:txBody>
      </p:sp>
      <p:sp>
        <p:nvSpPr>
          <p:cNvPr id="3" name="Content Placeholder 2"/>
          <p:cNvSpPr>
            <a:spLocks noGrp="1"/>
          </p:cNvSpPr>
          <p:nvPr>
            <p:ph idx="1"/>
          </p:nvPr>
        </p:nvSpPr>
        <p:spPr>
          <a:xfrm>
            <a:off x="457200" y="1600200"/>
            <a:ext cx="4790822" cy="4525963"/>
          </a:xfrm>
        </p:spPr>
        <p:txBody>
          <a:bodyPr>
            <a:normAutofit/>
          </a:bodyPr>
          <a:lstStyle/>
          <a:p>
            <a:r>
              <a:rPr lang="en-US" sz="2800" dirty="0"/>
              <a:t>Write your research paper</a:t>
            </a:r>
          </a:p>
          <a:p>
            <a:pPr lvl="1"/>
            <a:r>
              <a:rPr lang="en-US" dirty="0"/>
              <a:t>5 pages of WRITTEN TEXT!</a:t>
            </a:r>
          </a:p>
          <a:p>
            <a:pPr lvl="1"/>
            <a:r>
              <a:rPr lang="en-US" dirty="0"/>
              <a:t>Must be a complete draft</a:t>
            </a:r>
          </a:p>
          <a:p>
            <a:r>
              <a:rPr lang="en-US" sz="2800" dirty="0"/>
              <a:t>Follow the research paper instructions</a:t>
            </a:r>
          </a:p>
          <a:p>
            <a:r>
              <a:rPr lang="en-US" sz="2800" dirty="0"/>
              <a:t>Follow design specifications</a:t>
            </a:r>
          </a:p>
          <a:p>
            <a:r>
              <a:rPr lang="en-US" sz="2800" dirty="0"/>
              <a:t>Cite ALL sources in APA</a:t>
            </a:r>
          </a:p>
        </p:txBody>
      </p:sp>
      <p:sp>
        <p:nvSpPr>
          <p:cNvPr id="4" name="TextBox 3"/>
          <p:cNvSpPr txBox="1"/>
          <p:nvPr/>
        </p:nvSpPr>
        <p:spPr>
          <a:xfrm>
            <a:off x="5473700" y="1968500"/>
            <a:ext cx="184666" cy="369332"/>
          </a:xfrm>
          <a:prstGeom prst="rect">
            <a:avLst/>
          </a:prstGeom>
          <a:noFill/>
        </p:spPr>
        <p:txBody>
          <a:bodyPr wrap="none" rtlCol="0">
            <a:spAutoFit/>
          </a:bodyPr>
          <a:lstStyle/>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DAC8763D-7DFB-0C4A-B7D4-B2F9156519EE}"/>
              </a:ext>
            </a:extLst>
          </p:cNvPr>
          <p:cNvPicPr>
            <a:picLocks noChangeAspect="1"/>
          </p:cNvPicPr>
          <p:nvPr/>
        </p:nvPicPr>
        <p:blipFill>
          <a:blip r:embed="rId3"/>
          <a:stretch>
            <a:fillRect/>
          </a:stretch>
        </p:blipFill>
        <p:spPr>
          <a:xfrm>
            <a:off x="6394576" y="3533422"/>
            <a:ext cx="2514601" cy="3233058"/>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8174B8EB-87DA-E842-B600-402E2C7A9490}"/>
              </a:ext>
            </a:extLst>
          </p:cNvPr>
          <p:cNvPicPr>
            <a:picLocks noChangeAspect="1"/>
          </p:cNvPicPr>
          <p:nvPr/>
        </p:nvPicPr>
        <p:blipFill>
          <a:blip r:embed="rId4"/>
          <a:stretch>
            <a:fillRect/>
          </a:stretch>
        </p:blipFill>
        <p:spPr>
          <a:xfrm>
            <a:off x="6394576" y="186126"/>
            <a:ext cx="2514601" cy="3242874"/>
          </a:xfrm>
          <a:prstGeom prst="rect">
            <a:avLst/>
          </a:prstGeom>
        </p:spPr>
      </p:pic>
    </p:spTree>
    <p:extLst>
      <p:ext uri="{BB962C8B-B14F-4D97-AF65-F5344CB8AC3E}">
        <p14:creationId xmlns:p14="http://schemas.microsoft.com/office/powerpoint/2010/main" val="3469512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2 Feedback</a:t>
            </a:r>
          </a:p>
        </p:txBody>
      </p:sp>
      <p:sp>
        <p:nvSpPr>
          <p:cNvPr id="6" name="TextBox 5">
            <a:extLst>
              <a:ext uri="{FF2B5EF4-FFF2-40B4-BE49-F238E27FC236}">
                <a16:creationId xmlns:a16="http://schemas.microsoft.com/office/drawing/2014/main" id="{7CF95637-E196-5B43-AE01-10F9C2F2FC16}"/>
              </a:ext>
            </a:extLst>
          </p:cNvPr>
          <p:cNvSpPr txBox="1"/>
          <p:nvPr/>
        </p:nvSpPr>
        <p:spPr>
          <a:xfrm>
            <a:off x="1224366" y="1549831"/>
            <a:ext cx="6695268" cy="4801314"/>
          </a:xfrm>
          <a:prstGeom prst="rect">
            <a:avLst/>
          </a:prstGeom>
          <a:noFill/>
        </p:spPr>
        <p:txBody>
          <a:bodyPr wrap="square" rtlCol="0">
            <a:spAutoFit/>
          </a:bodyPr>
          <a:lstStyle/>
          <a:p>
            <a:r>
              <a:rPr lang="en-US" dirty="0"/>
              <a:t>-Context! Who is the author/photographer? What do they do?</a:t>
            </a:r>
          </a:p>
          <a:p>
            <a:endParaRPr lang="en-US" dirty="0"/>
          </a:p>
          <a:p>
            <a:r>
              <a:rPr lang="en-US" dirty="0"/>
              <a:t>-Avoid conversational language “so to speak”, “</a:t>
            </a:r>
            <a:r>
              <a:rPr lang="en-US" u="sng" dirty="0"/>
              <a:t>on the other hand</a:t>
            </a:r>
            <a:r>
              <a:rPr lang="en-US" dirty="0"/>
              <a:t>” this phrase was used a lot and mostly incorrectly</a:t>
            </a:r>
          </a:p>
          <a:p>
            <a:endParaRPr lang="en-US" dirty="0"/>
          </a:p>
          <a:p>
            <a:r>
              <a:rPr lang="en-US" dirty="0"/>
              <a:t>-be careful not to state opinions as facts, let us see the “I say”</a:t>
            </a:r>
          </a:p>
          <a:p>
            <a:endParaRPr lang="en-US" dirty="0"/>
          </a:p>
          <a:p>
            <a:r>
              <a:rPr lang="en-US" dirty="0"/>
              <a:t>-treat photos like text in terms of intros, context and citations</a:t>
            </a:r>
          </a:p>
          <a:p>
            <a:endParaRPr lang="en-US" dirty="0"/>
          </a:p>
          <a:p>
            <a:r>
              <a:rPr lang="en-US" dirty="0"/>
              <a:t>-proofread! Lot’s of “stadiums and </a:t>
            </a:r>
            <a:r>
              <a:rPr lang="en-US" dirty="0" err="1"/>
              <a:t>punctums</a:t>
            </a:r>
            <a:r>
              <a:rPr lang="en-US" dirty="0"/>
              <a:t>” and “Camera Lucinda/Lucius/Lucas’s”</a:t>
            </a:r>
          </a:p>
          <a:p>
            <a:endParaRPr lang="en-US" dirty="0"/>
          </a:p>
          <a:p>
            <a:r>
              <a:rPr lang="en-US" dirty="0"/>
              <a:t>-Check APA format!</a:t>
            </a:r>
          </a:p>
          <a:p>
            <a:endParaRPr lang="en-US" dirty="0"/>
          </a:p>
          <a:p>
            <a:r>
              <a:rPr lang="en-US" dirty="0"/>
              <a:t>-Read the instructions! Check after you write that you have covered everything.</a:t>
            </a:r>
          </a:p>
          <a:p>
            <a:endParaRPr lang="en-US" dirty="0"/>
          </a:p>
        </p:txBody>
      </p:sp>
    </p:spTree>
    <p:extLst>
      <p:ext uri="{BB962C8B-B14F-4D97-AF65-F5344CB8AC3E}">
        <p14:creationId xmlns:p14="http://schemas.microsoft.com/office/powerpoint/2010/main" val="2338563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AC6BBC80-9988-6E46-89EE-0BDA952F7C19}"/>
              </a:ext>
            </a:extLst>
          </p:cNvPr>
          <p:cNvCxnSpPr>
            <a:cxnSpLocks/>
          </p:cNvCxnSpPr>
          <p:nvPr/>
        </p:nvCxnSpPr>
        <p:spPr>
          <a:xfrm>
            <a:off x="5124733" y="3126180"/>
            <a:ext cx="1460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716899-21D3-AE40-8F2C-A8267B26F5BD}"/>
              </a:ext>
            </a:extLst>
          </p:cNvPr>
          <p:cNvSpPr txBox="1"/>
          <p:nvPr/>
        </p:nvSpPr>
        <p:spPr>
          <a:xfrm>
            <a:off x="6714698" y="2741459"/>
            <a:ext cx="2442948" cy="769441"/>
          </a:xfrm>
          <a:prstGeom prst="rect">
            <a:avLst/>
          </a:prstGeom>
          <a:noFill/>
        </p:spPr>
        <p:txBody>
          <a:bodyPr wrap="square" rtlCol="0">
            <a:spAutoFit/>
          </a:bodyPr>
          <a:lstStyle/>
          <a:p>
            <a:r>
              <a:rPr lang="en-US" sz="4400" dirty="0"/>
              <a:t>HOW???</a:t>
            </a:r>
          </a:p>
        </p:txBody>
      </p:sp>
      <p:sp>
        <p:nvSpPr>
          <p:cNvPr id="9" name="Rectangle 8">
            <a:extLst>
              <a:ext uri="{FF2B5EF4-FFF2-40B4-BE49-F238E27FC236}">
                <a16:creationId xmlns:a16="http://schemas.microsoft.com/office/drawing/2014/main" id="{CE4A0E26-F483-374A-89FB-771CEBB3F158}"/>
              </a:ext>
            </a:extLst>
          </p:cNvPr>
          <p:cNvSpPr/>
          <p:nvPr/>
        </p:nvSpPr>
        <p:spPr>
          <a:xfrm>
            <a:off x="272954" y="1635147"/>
            <a:ext cx="4722125" cy="327546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Avoid general descriptions such as:</a:t>
            </a:r>
          </a:p>
          <a:p>
            <a:endParaRPr lang="en-US" sz="2400" dirty="0">
              <a:solidFill>
                <a:schemeClr val="bg1"/>
              </a:solidFill>
            </a:endParaRPr>
          </a:p>
          <a:p>
            <a:r>
              <a:rPr lang="en-US" sz="2400" dirty="0">
                <a:solidFill>
                  <a:schemeClr val="bg1"/>
                </a:solidFill>
              </a:rPr>
              <a:t> 	“aesthetically pleasing,” </a:t>
            </a:r>
          </a:p>
          <a:p>
            <a:r>
              <a:rPr lang="en-US" sz="2400" dirty="0">
                <a:solidFill>
                  <a:schemeClr val="bg1"/>
                </a:solidFill>
              </a:rPr>
              <a:t>	”good design” </a:t>
            </a:r>
          </a:p>
          <a:p>
            <a:r>
              <a:rPr lang="en-US" sz="2400" dirty="0">
                <a:solidFill>
                  <a:schemeClr val="bg1"/>
                </a:solidFill>
              </a:rPr>
              <a:t>	“performs well”</a:t>
            </a:r>
          </a:p>
          <a:p>
            <a:r>
              <a:rPr lang="en-US" sz="2400" dirty="0">
                <a:solidFill>
                  <a:schemeClr val="bg1"/>
                </a:solidFill>
              </a:rPr>
              <a:t> 	“nice color” </a:t>
            </a:r>
          </a:p>
          <a:p>
            <a:endParaRPr lang="en-US" dirty="0"/>
          </a:p>
        </p:txBody>
      </p:sp>
      <p:sp>
        <p:nvSpPr>
          <p:cNvPr id="12" name="TextBox 11">
            <a:extLst>
              <a:ext uri="{FF2B5EF4-FFF2-40B4-BE49-F238E27FC236}">
                <a16:creationId xmlns:a16="http://schemas.microsoft.com/office/drawing/2014/main" id="{F8E5F4FB-3FFC-1D41-8916-6EE5E02BC7D5}"/>
              </a:ext>
            </a:extLst>
          </p:cNvPr>
          <p:cNvSpPr txBox="1"/>
          <p:nvPr/>
        </p:nvSpPr>
        <p:spPr>
          <a:xfrm>
            <a:off x="904163" y="5198367"/>
            <a:ext cx="7782637" cy="1384995"/>
          </a:xfrm>
          <a:prstGeom prst="rect">
            <a:avLst/>
          </a:prstGeom>
          <a:noFill/>
        </p:spPr>
        <p:txBody>
          <a:bodyPr wrap="square" rtlCol="0">
            <a:spAutoFit/>
          </a:bodyPr>
          <a:lstStyle/>
          <a:p>
            <a:r>
              <a:rPr lang="en-US" sz="2800" dirty="0"/>
              <a:t>Norman’s 3 Levels of Design is a framework to help you interpret design and unpack what “good,” “bad” or “beautiful” design is</a:t>
            </a:r>
          </a:p>
        </p:txBody>
      </p:sp>
      <p:sp>
        <p:nvSpPr>
          <p:cNvPr id="16" name="Title 1">
            <a:extLst>
              <a:ext uri="{FF2B5EF4-FFF2-40B4-BE49-F238E27FC236}">
                <a16:creationId xmlns:a16="http://schemas.microsoft.com/office/drawing/2014/main" id="{05F061D3-C4C2-FF42-881E-6C55F2BC4B42}"/>
              </a:ext>
            </a:extLst>
          </p:cNvPr>
          <p:cNvSpPr>
            <a:spLocks noGrp="1"/>
          </p:cNvSpPr>
          <p:nvPr>
            <p:ph type="title"/>
          </p:nvPr>
        </p:nvSpPr>
        <p:spPr>
          <a:xfrm>
            <a:off x="457200" y="274638"/>
            <a:ext cx="8229600" cy="1143000"/>
          </a:xfrm>
        </p:spPr>
        <p:txBody>
          <a:bodyPr>
            <a:normAutofit fontScale="90000"/>
          </a:bodyPr>
          <a:lstStyle/>
          <a:p>
            <a:r>
              <a:rPr lang="en-US" sz="4000" dirty="0"/>
              <a:t>Norman’s 3 Levels  of Design Clarifications </a:t>
            </a:r>
            <a:br>
              <a:rPr lang="en-US" dirty="0"/>
            </a:br>
            <a:endParaRPr lang="en-US" dirty="0"/>
          </a:p>
        </p:txBody>
      </p:sp>
    </p:spTree>
    <p:extLst>
      <p:ext uri="{BB962C8B-B14F-4D97-AF65-F5344CB8AC3E}">
        <p14:creationId xmlns:p14="http://schemas.microsoft.com/office/powerpoint/2010/main" val="331530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8966-C940-8D4B-AE27-6B5C65B8DAAE}"/>
              </a:ext>
            </a:extLst>
          </p:cNvPr>
          <p:cNvSpPr>
            <a:spLocks noGrp="1"/>
          </p:cNvSpPr>
          <p:nvPr>
            <p:ph type="title"/>
          </p:nvPr>
        </p:nvSpPr>
        <p:spPr>
          <a:xfrm>
            <a:off x="457200" y="274638"/>
            <a:ext cx="8229600" cy="1143000"/>
          </a:xfrm>
        </p:spPr>
        <p:txBody>
          <a:bodyPr>
            <a:normAutofit fontScale="90000"/>
          </a:bodyPr>
          <a:lstStyle/>
          <a:p>
            <a:r>
              <a:rPr lang="en-US" sz="4000" dirty="0"/>
              <a:t>Norman’s 3 Levels  of Design Clarifications </a:t>
            </a:r>
            <a:br>
              <a:rPr lang="en-US" dirty="0"/>
            </a:br>
            <a:endParaRPr lang="en-US" dirty="0"/>
          </a:p>
        </p:txBody>
      </p:sp>
      <p:sp>
        <p:nvSpPr>
          <p:cNvPr id="9" name="Rectangle 8">
            <a:extLst>
              <a:ext uri="{FF2B5EF4-FFF2-40B4-BE49-F238E27FC236}">
                <a16:creationId xmlns:a16="http://schemas.microsoft.com/office/drawing/2014/main" id="{E8C73F20-8C1D-5542-B4BD-1F64E1EE53D9}"/>
              </a:ext>
            </a:extLst>
          </p:cNvPr>
          <p:cNvSpPr/>
          <p:nvPr/>
        </p:nvSpPr>
        <p:spPr>
          <a:xfrm>
            <a:off x="736979" y="1084857"/>
            <a:ext cx="7676865" cy="62111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Visceral Design</a:t>
            </a:r>
          </a:p>
        </p:txBody>
      </p:sp>
      <p:sp>
        <p:nvSpPr>
          <p:cNvPr id="10" name="TextBox 9">
            <a:extLst>
              <a:ext uri="{FF2B5EF4-FFF2-40B4-BE49-F238E27FC236}">
                <a16:creationId xmlns:a16="http://schemas.microsoft.com/office/drawing/2014/main" id="{DE5440D1-2F95-9E46-9566-90E6891D7327}"/>
              </a:ext>
            </a:extLst>
          </p:cNvPr>
          <p:cNvSpPr txBox="1"/>
          <p:nvPr/>
        </p:nvSpPr>
        <p:spPr>
          <a:xfrm>
            <a:off x="736979" y="1913958"/>
            <a:ext cx="7676865"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physical features of an object that capture your attention—Look, Feel, Sound (p. 67)</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What INITIALLY drew you to the object or drew you away from an object.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Sometimes it is difficult to know since this level happens on an unconscious level.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Refer to p. 29-30 for a list of “conditions”  that Norman believes humans respond to universally at a visceral level. YOU DO NOT NEED TO ADDRESS ALL OF THEM and you do not need to agree with all of them.</a:t>
            </a:r>
            <a:endParaRPr lang="en-US" sz="2400" u="sng" dirty="0"/>
          </a:p>
        </p:txBody>
      </p:sp>
    </p:spTree>
    <p:extLst>
      <p:ext uri="{BB962C8B-B14F-4D97-AF65-F5344CB8AC3E}">
        <p14:creationId xmlns:p14="http://schemas.microsoft.com/office/powerpoint/2010/main" val="958457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00CC5BB-C956-E348-802E-B554054EC199}"/>
              </a:ext>
            </a:extLst>
          </p:cNvPr>
          <p:cNvSpPr>
            <a:spLocks noGrp="1"/>
          </p:cNvSpPr>
          <p:nvPr>
            <p:ph type="title"/>
          </p:nvPr>
        </p:nvSpPr>
        <p:spPr>
          <a:xfrm>
            <a:off x="457200" y="274638"/>
            <a:ext cx="8229600" cy="1143000"/>
          </a:xfrm>
        </p:spPr>
        <p:txBody>
          <a:bodyPr>
            <a:normAutofit fontScale="90000"/>
          </a:bodyPr>
          <a:lstStyle/>
          <a:p>
            <a:r>
              <a:rPr lang="en-US" sz="4000" dirty="0"/>
              <a:t>Norman’s 3 Levels  of Design Clarifications </a:t>
            </a:r>
            <a:br>
              <a:rPr lang="en-US" dirty="0"/>
            </a:br>
            <a:endParaRPr lang="en-US" dirty="0"/>
          </a:p>
        </p:txBody>
      </p:sp>
      <p:sp>
        <p:nvSpPr>
          <p:cNvPr id="8" name="Rectangle 7">
            <a:extLst>
              <a:ext uri="{FF2B5EF4-FFF2-40B4-BE49-F238E27FC236}">
                <a16:creationId xmlns:a16="http://schemas.microsoft.com/office/drawing/2014/main" id="{40FD9A5A-7733-7A44-B67B-5F82668970CD}"/>
              </a:ext>
            </a:extLst>
          </p:cNvPr>
          <p:cNvSpPr/>
          <p:nvPr/>
        </p:nvSpPr>
        <p:spPr>
          <a:xfrm>
            <a:off x="736979" y="936813"/>
            <a:ext cx="7656393" cy="5985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Behavioral Design</a:t>
            </a:r>
          </a:p>
        </p:txBody>
      </p:sp>
      <p:sp>
        <p:nvSpPr>
          <p:cNvPr id="11" name="TextBox 10">
            <a:extLst>
              <a:ext uri="{FF2B5EF4-FFF2-40B4-BE49-F238E27FC236}">
                <a16:creationId xmlns:a16="http://schemas.microsoft.com/office/drawing/2014/main" id="{0479DC8D-2C08-5F49-A95E-7F3453BA7B91}"/>
              </a:ext>
            </a:extLst>
          </p:cNvPr>
          <p:cNvSpPr txBox="1"/>
          <p:nvPr/>
        </p:nvSpPr>
        <p:spPr>
          <a:xfrm>
            <a:off x="266132" y="1875098"/>
            <a:ext cx="7656393" cy="3416320"/>
          </a:xfrm>
          <a:prstGeom prst="rect">
            <a:avLst/>
          </a:prstGeom>
          <a:noFill/>
        </p:spPr>
        <p:txBody>
          <a:bodyPr wrap="square" rtlCol="0">
            <a:spAutoFit/>
          </a:bodyPr>
          <a:lstStyle/>
          <a:p>
            <a:pPr marL="800100" lvl="1" indent="-342900">
              <a:buFont typeface="Arial" panose="020B0604020202020204" pitchFamily="34" charset="0"/>
              <a:buChar char="•"/>
            </a:pPr>
            <a:r>
              <a:rPr lang="en-US" sz="2400" dirty="0"/>
              <a:t>Why does it work/perform well?</a:t>
            </a:r>
          </a:p>
          <a:p>
            <a:pPr lvl="1"/>
            <a:endParaRPr lang="en-US" sz="2400" dirty="0"/>
          </a:p>
          <a:p>
            <a:pPr marL="800100" lvl="1" indent="-342900">
              <a:buFont typeface="Arial" panose="020B0604020202020204" pitchFamily="34" charset="0"/>
              <a:buChar char="•"/>
            </a:pPr>
            <a:r>
              <a:rPr lang="en-US" sz="2400" dirty="0"/>
              <a:t>How is the product durable?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How is it easy to use?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What makes it “good quality?”</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How does it “do its job?”</a:t>
            </a:r>
          </a:p>
        </p:txBody>
      </p:sp>
    </p:spTree>
    <p:extLst>
      <p:ext uri="{BB962C8B-B14F-4D97-AF65-F5344CB8AC3E}">
        <p14:creationId xmlns:p14="http://schemas.microsoft.com/office/powerpoint/2010/main" val="2091895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8F133A-0DE8-5D4B-A744-95136B6DD31C}"/>
              </a:ext>
            </a:extLst>
          </p:cNvPr>
          <p:cNvSpPr>
            <a:spLocks noGrp="1"/>
          </p:cNvSpPr>
          <p:nvPr>
            <p:ph idx="1"/>
          </p:nvPr>
        </p:nvSpPr>
        <p:spPr>
          <a:xfrm>
            <a:off x="682390" y="1778333"/>
            <a:ext cx="7751926" cy="4850096"/>
          </a:xfrm>
        </p:spPr>
        <p:txBody>
          <a:bodyPr>
            <a:normAutofit fontScale="85000" lnSpcReduction="10000"/>
          </a:bodyPr>
          <a:lstStyle/>
          <a:p>
            <a:endParaRPr lang="en-US" dirty="0"/>
          </a:p>
          <a:p>
            <a:r>
              <a:rPr lang="en-US" dirty="0"/>
              <a:t>Consider how this level can influence other levels of design.</a:t>
            </a:r>
          </a:p>
          <a:p>
            <a:pPr marL="0" indent="0">
              <a:buNone/>
            </a:pPr>
            <a:endParaRPr lang="en-US" dirty="0"/>
          </a:p>
          <a:p>
            <a:r>
              <a:rPr lang="en-US" dirty="0"/>
              <a:t>For your research paper, do not rely on personal memories as your only evidence. Find examples of how others attach meaning to the object</a:t>
            </a:r>
          </a:p>
          <a:p>
            <a:endParaRPr lang="en-US" dirty="0"/>
          </a:p>
          <a:p>
            <a:r>
              <a:rPr lang="en-US" dirty="0"/>
              <a:t>Consider how this level connects with concepts discussed by Barthes and Geertz (Connotative Meaning/Thick Description)</a:t>
            </a:r>
          </a:p>
          <a:p>
            <a:endParaRPr lang="en-US" dirty="0"/>
          </a:p>
          <a:p>
            <a:endParaRPr lang="en-US" dirty="0"/>
          </a:p>
        </p:txBody>
      </p:sp>
      <p:sp>
        <p:nvSpPr>
          <p:cNvPr id="4" name="Rectangle 3">
            <a:extLst>
              <a:ext uri="{FF2B5EF4-FFF2-40B4-BE49-F238E27FC236}">
                <a16:creationId xmlns:a16="http://schemas.microsoft.com/office/drawing/2014/main" id="{2ADAA321-D251-0340-8C6D-2E3E1BC4C8CA}"/>
              </a:ext>
            </a:extLst>
          </p:cNvPr>
          <p:cNvSpPr/>
          <p:nvPr/>
        </p:nvSpPr>
        <p:spPr>
          <a:xfrm>
            <a:off x="696037" y="1056943"/>
            <a:ext cx="7724632" cy="7213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Reflective Design</a:t>
            </a:r>
          </a:p>
        </p:txBody>
      </p:sp>
      <p:sp>
        <p:nvSpPr>
          <p:cNvPr id="8" name="Title 1">
            <a:extLst>
              <a:ext uri="{FF2B5EF4-FFF2-40B4-BE49-F238E27FC236}">
                <a16:creationId xmlns:a16="http://schemas.microsoft.com/office/drawing/2014/main" id="{88C74ABA-E6F1-3841-9411-2E6871FBC1D8}"/>
              </a:ext>
            </a:extLst>
          </p:cNvPr>
          <p:cNvSpPr>
            <a:spLocks noGrp="1"/>
          </p:cNvSpPr>
          <p:nvPr>
            <p:ph type="title"/>
          </p:nvPr>
        </p:nvSpPr>
        <p:spPr>
          <a:xfrm>
            <a:off x="457200" y="274638"/>
            <a:ext cx="8229600" cy="1143000"/>
          </a:xfrm>
        </p:spPr>
        <p:txBody>
          <a:bodyPr>
            <a:normAutofit fontScale="90000"/>
          </a:bodyPr>
          <a:lstStyle/>
          <a:p>
            <a:r>
              <a:rPr lang="en-US" sz="4000" dirty="0"/>
              <a:t>Norman’s 3 Levels  of Design Clarifications </a:t>
            </a:r>
            <a:br>
              <a:rPr lang="en-US" dirty="0"/>
            </a:br>
            <a:endParaRPr lang="en-US" dirty="0"/>
          </a:p>
        </p:txBody>
      </p:sp>
    </p:spTree>
    <p:extLst>
      <p:ext uri="{BB962C8B-B14F-4D97-AF65-F5344CB8AC3E}">
        <p14:creationId xmlns:p14="http://schemas.microsoft.com/office/powerpoint/2010/main" val="388662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4BC84-C90C-8A4C-A9E5-362B6803EF8E}"/>
              </a:ext>
            </a:extLst>
          </p:cNvPr>
          <p:cNvSpPr/>
          <p:nvPr/>
        </p:nvSpPr>
        <p:spPr>
          <a:xfrm>
            <a:off x="457200" y="2009633"/>
            <a:ext cx="8229600" cy="2538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rPr>
              <a:t>Some objects may not lend themselves to analysis on all 3 levels—for your research paper you only need to discuss the levels of design that are MOST  RELEVANT to your argument.</a:t>
            </a:r>
          </a:p>
        </p:txBody>
      </p:sp>
      <p:sp>
        <p:nvSpPr>
          <p:cNvPr id="7" name="Title 1">
            <a:extLst>
              <a:ext uri="{FF2B5EF4-FFF2-40B4-BE49-F238E27FC236}">
                <a16:creationId xmlns:a16="http://schemas.microsoft.com/office/drawing/2014/main" id="{63B9B0BC-EE0A-DD4D-BD17-DB12E2B1F5EB}"/>
              </a:ext>
            </a:extLst>
          </p:cNvPr>
          <p:cNvSpPr>
            <a:spLocks noGrp="1"/>
          </p:cNvSpPr>
          <p:nvPr>
            <p:ph type="title"/>
          </p:nvPr>
        </p:nvSpPr>
        <p:spPr>
          <a:xfrm>
            <a:off x="457200" y="274638"/>
            <a:ext cx="8229600" cy="1143000"/>
          </a:xfrm>
        </p:spPr>
        <p:txBody>
          <a:bodyPr>
            <a:normAutofit fontScale="90000"/>
          </a:bodyPr>
          <a:lstStyle/>
          <a:p>
            <a:r>
              <a:rPr lang="en-US" sz="4000" dirty="0"/>
              <a:t>Norman’s 3 Levels  of Design Clarifications </a:t>
            </a:r>
            <a:br>
              <a:rPr lang="en-US" dirty="0"/>
            </a:br>
            <a:endParaRPr lang="en-US" dirty="0"/>
          </a:p>
        </p:txBody>
      </p:sp>
    </p:spTree>
    <p:extLst>
      <p:ext uri="{BB962C8B-B14F-4D97-AF65-F5344CB8AC3E}">
        <p14:creationId xmlns:p14="http://schemas.microsoft.com/office/powerpoint/2010/main" val="77870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Semiotics: The Study of Signs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06034"/>
            <a:ext cx="8229600" cy="4514295"/>
          </a:xfrm>
        </p:spPr>
      </p:pic>
      <p:sp>
        <p:nvSpPr>
          <p:cNvPr id="5" name="TextBox 4"/>
          <p:cNvSpPr txBox="1"/>
          <p:nvPr/>
        </p:nvSpPr>
        <p:spPr>
          <a:xfrm>
            <a:off x="457200" y="5874108"/>
            <a:ext cx="3443571" cy="246221"/>
          </a:xfrm>
          <a:prstGeom prst="rect">
            <a:avLst/>
          </a:prstGeom>
          <a:noFill/>
        </p:spPr>
        <p:txBody>
          <a:bodyPr wrap="none" rtlCol="0">
            <a:spAutoFit/>
          </a:bodyPr>
          <a:lstStyle/>
          <a:p>
            <a:r>
              <a:rPr lang="en-US" sz="1000" dirty="0">
                <a:solidFill>
                  <a:schemeClr val="bg1"/>
                </a:solidFill>
              </a:rPr>
              <a:t>http://</a:t>
            </a:r>
            <a:r>
              <a:rPr lang="en-US" sz="1000" dirty="0" err="1">
                <a:solidFill>
                  <a:schemeClr val="bg1"/>
                </a:solidFill>
              </a:rPr>
              <a:t>www.decodingculture.in</a:t>
            </a:r>
            <a:r>
              <a:rPr lang="en-US" sz="1000" dirty="0">
                <a:solidFill>
                  <a:schemeClr val="bg1"/>
                </a:solidFill>
              </a:rPr>
              <a:t>/2010/05/noise-</a:t>
            </a:r>
            <a:r>
              <a:rPr lang="en-US" sz="1000" dirty="0" err="1">
                <a:solidFill>
                  <a:schemeClr val="bg1"/>
                </a:solidFill>
              </a:rPr>
              <a:t>semiotics.html</a:t>
            </a:r>
            <a:endParaRPr lang="en-US" sz="1000" dirty="0">
              <a:solidFill>
                <a:schemeClr val="bg1"/>
              </a:solidFill>
            </a:endParaRPr>
          </a:p>
        </p:txBody>
      </p:sp>
      <p:sp>
        <p:nvSpPr>
          <p:cNvPr id="3" name="TextBox 2">
            <a:extLst>
              <a:ext uri="{FF2B5EF4-FFF2-40B4-BE49-F238E27FC236}">
                <a16:creationId xmlns:a16="http://schemas.microsoft.com/office/drawing/2014/main" id="{C5F38CFA-DB39-1B4C-B550-9E85A921BBA9}"/>
              </a:ext>
            </a:extLst>
          </p:cNvPr>
          <p:cNvSpPr txBox="1"/>
          <p:nvPr/>
        </p:nvSpPr>
        <p:spPr>
          <a:xfrm>
            <a:off x="2542784" y="6308725"/>
            <a:ext cx="5599134" cy="369332"/>
          </a:xfrm>
          <a:prstGeom prst="rect">
            <a:avLst/>
          </a:prstGeom>
          <a:noFill/>
        </p:spPr>
        <p:txBody>
          <a:bodyPr wrap="square" rtlCol="0">
            <a:spAutoFit/>
          </a:bodyPr>
          <a:lstStyle/>
          <a:p>
            <a:r>
              <a:rPr lang="en-US" dirty="0"/>
              <a:t>The Sign is “arbitrary” (Howells, 2003, p. 95)</a:t>
            </a:r>
          </a:p>
        </p:txBody>
      </p:sp>
    </p:spTree>
    <p:extLst>
      <p:ext uri="{BB962C8B-B14F-4D97-AF65-F5344CB8AC3E}">
        <p14:creationId xmlns:p14="http://schemas.microsoft.com/office/powerpoint/2010/main" val="430941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Semiotics: Myth (Barthes)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0246" y="2215326"/>
            <a:ext cx="4425075" cy="2427347"/>
          </a:xfrm>
        </p:spPr>
      </p:pic>
      <p:sp>
        <p:nvSpPr>
          <p:cNvPr id="5" name="TextBox 4"/>
          <p:cNvSpPr txBox="1"/>
          <p:nvPr/>
        </p:nvSpPr>
        <p:spPr>
          <a:xfrm>
            <a:off x="457200" y="5874108"/>
            <a:ext cx="3443571" cy="246221"/>
          </a:xfrm>
          <a:prstGeom prst="rect">
            <a:avLst/>
          </a:prstGeom>
          <a:noFill/>
        </p:spPr>
        <p:txBody>
          <a:bodyPr wrap="none" rtlCol="0">
            <a:spAutoFit/>
          </a:bodyPr>
          <a:lstStyle/>
          <a:p>
            <a:r>
              <a:rPr lang="en-US" sz="1000" dirty="0">
                <a:solidFill>
                  <a:schemeClr val="bg1"/>
                </a:solidFill>
              </a:rPr>
              <a:t>http://</a:t>
            </a:r>
            <a:r>
              <a:rPr lang="en-US" sz="1000" dirty="0" err="1">
                <a:solidFill>
                  <a:schemeClr val="bg1"/>
                </a:solidFill>
              </a:rPr>
              <a:t>www.decodingculture.in</a:t>
            </a:r>
            <a:r>
              <a:rPr lang="en-US" sz="1000" dirty="0">
                <a:solidFill>
                  <a:schemeClr val="bg1"/>
                </a:solidFill>
              </a:rPr>
              <a:t>/2010/05/noise-</a:t>
            </a:r>
            <a:r>
              <a:rPr lang="en-US" sz="1000" dirty="0" err="1">
                <a:solidFill>
                  <a:schemeClr val="bg1"/>
                </a:solidFill>
              </a:rPr>
              <a:t>semiotics.html</a:t>
            </a:r>
            <a:endParaRPr lang="en-US" sz="1000" dirty="0">
              <a:solidFill>
                <a:schemeClr val="bg1"/>
              </a:solidFill>
            </a:endParaRPr>
          </a:p>
        </p:txBody>
      </p:sp>
      <p:sp>
        <p:nvSpPr>
          <p:cNvPr id="3" name="TextBox 2">
            <a:extLst>
              <a:ext uri="{FF2B5EF4-FFF2-40B4-BE49-F238E27FC236}">
                <a16:creationId xmlns:a16="http://schemas.microsoft.com/office/drawing/2014/main" id="{C5F38CFA-DB39-1B4C-B550-9E85A921BBA9}"/>
              </a:ext>
            </a:extLst>
          </p:cNvPr>
          <p:cNvSpPr txBox="1"/>
          <p:nvPr/>
        </p:nvSpPr>
        <p:spPr>
          <a:xfrm>
            <a:off x="2051985" y="5504776"/>
            <a:ext cx="7302672" cy="369332"/>
          </a:xfrm>
          <a:prstGeom prst="rect">
            <a:avLst/>
          </a:prstGeom>
          <a:noFill/>
        </p:spPr>
        <p:txBody>
          <a:bodyPr wrap="square" rtlCol="0">
            <a:spAutoFit/>
          </a:bodyPr>
          <a:lstStyle/>
          <a:p>
            <a:r>
              <a:rPr lang="en-US" dirty="0"/>
              <a:t>A myth is “never arbitrary” (Howells, 2003, p. 101)</a:t>
            </a:r>
          </a:p>
        </p:txBody>
      </p:sp>
      <p:cxnSp>
        <p:nvCxnSpPr>
          <p:cNvPr id="7" name="Straight Arrow Connector 6">
            <a:extLst>
              <a:ext uri="{FF2B5EF4-FFF2-40B4-BE49-F238E27FC236}">
                <a16:creationId xmlns:a16="http://schemas.microsoft.com/office/drawing/2014/main" id="{6995D79F-DC9C-CD40-80F3-EAC7EF04C648}"/>
              </a:ext>
            </a:extLst>
          </p:cNvPr>
          <p:cNvCxnSpPr>
            <a:stCxn id="4" idx="3"/>
          </p:cNvCxnSpPr>
          <p:nvPr/>
        </p:nvCxnSpPr>
        <p:spPr>
          <a:xfrm>
            <a:off x="4755321" y="3429000"/>
            <a:ext cx="18960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CA2AED-8927-A74E-81CB-2896ABC480EC}"/>
              </a:ext>
            </a:extLst>
          </p:cNvPr>
          <p:cNvSpPr txBox="1"/>
          <p:nvPr/>
        </p:nvSpPr>
        <p:spPr>
          <a:xfrm>
            <a:off x="6839211" y="3135794"/>
            <a:ext cx="1974543" cy="584775"/>
          </a:xfrm>
          <a:prstGeom prst="rect">
            <a:avLst/>
          </a:prstGeom>
          <a:noFill/>
        </p:spPr>
        <p:txBody>
          <a:bodyPr wrap="square" rtlCol="0">
            <a:spAutoFit/>
          </a:bodyPr>
          <a:lstStyle/>
          <a:p>
            <a:r>
              <a:rPr lang="en-US" sz="3200" dirty="0"/>
              <a:t>Loyalty</a:t>
            </a:r>
          </a:p>
        </p:txBody>
      </p:sp>
    </p:spTree>
    <p:extLst>
      <p:ext uri="{BB962C8B-B14F-4D97-AF65-F5344CB8AC3E}">
        <p14:creationId xmlns:p14="http://schemas.microsoft.com/office/powerpoint/2010/main" val="2208200956"/>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6108</TotalTime>
  <Words>1946</Words>
  <Application>Microsoft Macintosh PowerPoint</Application>
  <PresentationFormat>On-screen Show (4:3)</PresentationFormat>
  <Paragraphs>248</Paragraphs>
  <Slides>27</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Black</vt:lpstr>
      <vt:lpstr>Crafting the Research Paper IAT103W Week 5</vt:lpstr>
      <vt:lpstr>Review of the last four weeks </vt:lpstr>
      <vt:lpstr>Norman’s 3 Levels  of Design Clarifications  </vt:lpstr>
      <vt:lpstr>Norman’s 3 Levels  of Design Clarifications  </vt:lpstr>
      <vt:lpstr>Norman’s 3 Levels  of Design Clarifications  </vt:lpstr>
      <vt:lpstr>Norman’s 3 Levels  of Design Clarifications  </vt:lpstr>
      <vt:lpstr>Norman’s 3 Levels  of Design Clarifications  </vt:lpstr>
      <vt:lpstr>Semiotics: The Study of Signs</vt:lpstr>
      <vt:lpstr>Semiotics: Myth (Barthes)</vt:lpstr>
      <vt:lpstr>PowerPoint Presentation</vt:lpstr>
      <vt:lpstr>PowerPoint Presentation</vt:lpstr>
      <vt:lpstr>What is a butterfly kiss?</vt:lpstr>
      <vt:lpstr>Hermeneutic Tools</vt:lpstr>
      <vt:lpstr>Research Questions:</vt:lpstr>
      <vt:lpstr>PowerPoint Presentation</vt:lpstr>
      <vt:lpstr>What does the artist say?</vt:lpstr>
      <vt:lpstr>What does the artist say?</vt:lpstr>
      <vt:lpstr>How do Others Interpret Whyte’s Heirloom Photography Series?</vt:lpstr>
      <vt:lpstr>Hermeneutic Analysis: What does Whyte’s work say about male identity?</vt:lpstr>
      <vt:lpstr>Hermeneutic Analysis:  What do ties mean in North  American culture? How do they mean?</vt:lpstr>
      <vt:lpstr>Hermeneutic Analysis: Supporting your analysis</vt:lpstr>
      <vt:lpstr>Discussing the Larger Issue</vt:lpstr>
      <vt:lpstr>Bringing it all together….</vt:lpstr>
      <vt:lpstr>What is MY stance?  (Thesis statement)</vt:lpstr>
      <vt:lpstr>Research Writing Lab</vt:lpstr>
      <vt:lpstr>Homework</vt:lpstr>
      <vt:lpstr>Assignment 2 Feedback</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Reading Things Part 2</dc:title>
  <dc:creator>IT Services</dc:creator>
  <cp:lastModifiedBy>Microsoft Office User</cp:lastModifiedBy>
  <cp:revision>345</cp:revision>
  <cp:lastPrinted>2019-01-31T21:20:22Z</cp:lastPrinted>
  <dcterms:created xsi:type="dcterms:W3CDTF">2014-09-20T02:02:07Z</dcterms:created>
  <dcterms:modified xsi:type="dcterms:W3CDTF">2020-02-06T23:59:36Z</dcterms:modified>
</cp:coreProperties>
</file>